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1"/>
  </p:notesMasterIdLst>
  <p:handoutMasterIdLst>
    <p:handoutMasterId r:id="rId42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2C"/>
    <a:srgbClr val="000000"/>
    <a:srgbClr val="D9A625"/>
    <a:srgbClr val="AF8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750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64128-22F3-4ED7-89FD-B6E9AEFD9868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0EA62-4220-4E4E-9D11-7C22A0B649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117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56DAC-4623-4033-BB24-DF3FD7ADCB79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E492F-F10D-4A8A-8899-B156A48D8D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19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ère 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12" y="692696"/>
            <a:ext cx="4878288" cy="1681389"/>
          </a:xfrm>
          <a:prstGeom prst="rect">
            <a:avLst/>
          </a:prstGeom>
        </p:spPr>
      </p:pic>
      <p:sp>
        <p:nvSpPr>
          <p:cNvPr id="6" name="Bande diagonale 5"/>
          <p:cNvSpPr/>
          <p:nvPr userDrawn="1"/>
        </p:nvSpPr>
        <p:spPr>
          <a:xfrm>
            <a:off x="0" y="0"/>
            <a:ext cx="683568" cy="6226893"/>
          </a:xfrm>
          <a:prstGeom prst="diagStripe">
            <a:avLst>
              <a:gd name="adj" fmla="val 0"/>
            </a:avLst>
          </a:prstGeom>
          <a:solidFill>
            <a:srgbClr val="D9A625"/>
          </a:solidFill>
          <a:ln>
            <a:solidFill>
              <a:srgbClr val="D9A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8306911" y="6245314"/>
            <a:ext cx="837090" cy="2616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Page </a:t>
            </a:r>
            <a:fld id="{ED48BDA8-A7FF-4504-B72B-E3756E4090FF}" type="slidenum">
              <a:rPr kumimoji="0" lang="fr-FR" altLang="fr-FR" sz="1100" b="1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fr-FR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Zone de texte 2"/>
          <p:cNvSpPr txBox="1">
            <a:spLocks noChangeArrowheads="1"/>
          </p:cNvSpPr>
          <p:nvPr userDrawn="1"/>
        </p:nvSpPr>
        <p:spPr bwMode="auto">
          <a:xfrm>
            <a:off x="0" y="6226894"/>
            <a:ext cx="8316416" cy="298450"/>
          </a:xfrm>
          <a:prstGeom prst="rect">
            <a:avLst/>
          </a:prstGeom>
          <a:solidFill>
            <a:srgbClr val="0B1F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fld id="{58DC2E26-56E0-4DF0-B1A4-4C1632F86459}" type="datetime3">
              <a:rPr kumimoji="0" lang="en-US" altLang="fr-F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t>21 March 2019</a:t>
            </a:fld>
            <a:r>
              <a:rPr kumimoji="0" lang="en-US" altLang="fr-FR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			                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ARDES ©				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9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suiv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395536" cy="6525344"/>
          </a:xfrm>
          <a:prstGeom prst="rect">
            <a:avLst/>
          </a:prstGeom>
          <a:solidFill>
            <a:srgbClr val="D9A625"/>
          </a:solidFill>
          <a:ln>
            <a:solidFill>
              <a:srgbClr val="D9A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022"/>
            <a:ext cx="1512168" cy="521196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39752" y="152023"/>
            <a:ext cx="6624736" cy="521196"/>
          </a:xfr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83568" y="1196752"/>
            <a:ext cx="8280920" cy="489654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800"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600">
                <a:latin typeface="+mj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2500">
                <a:latin typeface="+mj-lt"/>
              </a:defRPr>
            </a:lvl3pPr>
            <a:lvl4pPr marL="1600200" indent="-228600">
              <a:buFont typeface="Arial" panose="020B0604020202020204" pitchFamily="34" charset="0"/>
              <a:buChar char="•"/>
              <a:defRPr sz="2500">
                <a:latin typeface="+mj-lt"/>
              </a:defRPr>
            </a:lvl4pPr>
            <a:lvl5pPr marL="2057400" indent="-228600">
              <a:buFont typeface="Arial" panose="020B0604020202020204" pitchFamily="34" charset="0"/>
              <a:buChar char="•"/>
              <a:defRPr sz="2500">
                <a:latin typeface="+mj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Zone de texte 2"/>
          <p:cNvSpPr txBox="1">
            <a:spLocks noChangeArrowheads="1"/>
          </p:cNvSpPr>
          <p:nvPr userDrawn="1"/>
        </p:nvSpPr>
        <p:spPr bwMode="auto">
          <a:xfrm>
            <a:off x="0" y="6226894"/>
            <a:ext cx="8316416" cy="298450"/>
          </a:xfrm>
          <a:prstGeom prst="rect">
            <a:avLst/>
          </a:prstGeom>
          <a:solidFill>
            <a:srgbClr val="0B1F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fld id="{58DC2E26-56E0-4DF0-B1A4-4C1632F86459}" type="datetime3">
              <a:rPr kumimoji="0" lang="en-US" altLang="fr-F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t>21 March 2019</a:t>
            </a:fld>
            <a:r>
              <a:rPr kumimoji="0" lang="en-US" altLang="fr-FR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			                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ARDES ©				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8306911" y="6245314"/>
            <a:ext cx="837090" cy="2616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Page </a:t>
            </a:r>
            <a:fld id="{ED48BDA8-A7FF-4504-B72B-E3756E4090FF}" type="slidenum">
              <a:rPr kumimoji="0" lang="fr-FR" altLang="fr-FR" sz="1100" b="1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fr-FR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5187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Электронная идентификация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15E981-460C-4971-9DC0-AF6FD9250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34" y="3908935"/>
            <a:ext cx="302345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22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A5B108-E9DC-4C2D-85F2-3BECEE12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улучшения результатов животноводства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1A873B-CE87-4254-BC16-47A8BEED05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388" y="1700808"/>
            <a:ext cx="8280920" cy="41044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Качество зданий</a:t>
            </a:r>
          </a:p>
          <a:p>
            <a:r>
              <a:rPr lang="ru-RU" dirty="0"/>
              <a:t>Хорошая генетика</a:t>
            </a:r>
          </a:p>
          <a:p>
            <a:r>
              <a:rPr lang="ru-RU" dirty="0"/>
              <a:t>Хорошее питание</a:t>
            </a:r>
          </a:p>
          <a:p>
            <a:r>
              <a:rPr lang="ru-RU" dirty="0"/>
              <a:t>Хорошее управление стадом</a:t>
            </a:r>
          </a:p>
          <a:p>
            <a:r>
              <a:rPr lang="ru-RU" dirty="0"/>
              <a:t>Использование современной техники</a:t>
            </a:r>
          </a:p>
          <a:p>
            <a:r>
              <a:rPr lang="ru-RU" dirty="0"/>
              <a:t>Фермерское программное обеспечение для управления животноводством</a:t>
            </a:r>
          </a:p>
          <a:p>
            <a:r>
              <a:rPr lang="ru-RU" dirty="0"/>
              <a:t>Идентификация животных для обеспечения соответствия</a:t>
            </a: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599171D-AB80-4E69-929F-6B88FC12F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8" r="23170" b="8809"/>
          <a:stretch>
            <a:fillRect/>
          </a:stretch>
        </p:blipFill>
        <p:spPr bwMode="auto">
          <a:xfrm>
            <a:off x="5292080" y="1196752"/>
            <a:ext cx="3491880" cy="1803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7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57D00-93FF-4EA3-8903-B71B7854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Управление стадом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F4E00E-1DB5-4864-AE83-B7C8CBCCD4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Лучшее управление для повышения рентабельности</a:t>
            </a:r>
          </a:p>
          <a:p>
            <a:r>
              <a:rPr lang="ru-RU" dirty="0"/>
              <a:t>Почему</a:t>
            </a:r>
            <a:r>
              <a:rPr lang="en-US" dirty="0"/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Продукты и затраты зависят от колебаний рынка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Доходы, напрямую связанные с техническими улучшениями</a:t>
            </a:r>
            <a:endParaRPr lang="en-US" dirty="0"/>
          </a:p>
          <a:p>
            <a:r>
              <a:rPr lang="ru-RU" dirty="0"/>
              <a:t>Как</a:t>
            </a:r>
            <a:r>
              <a:rPr lang="en-US" dirty="0"/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Увеличить прибыль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Сократить расходы</a:t>
            </a:r>
            <a:endParaRPr lang="en-US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ru-RU" sz="1700" dirty="0"/>
              <a:t>Принять изменения привычек в работе</a:t>
            </a:r>
            <a:r>
              <a:rPr lang="en-US" sz="1700" dirty="0"/>
              <a:t>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ru-RU" sz="1700" dirty="0"/>
              <a:t>Сохранять критический настрой и оставаться в тренде</a:t>
            </a:r>
            <a:endParaRPr lang="en-US" sz="17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ru-RU" sz="1700" dirty="0"/>
              <a:t>Подумать о будущем и стратегических направлениях</a:t>
            </a:r>
            <a:endParaRPr lang="en-US" sz="1700" dirty="0"/>
          </a:p>
          <a:p>
            <a:endParaRPr lang="fr-FR" dirty="0"/>
          </a:p>
        </p:txBody>
      </p:sp>
      <p:pic>
        <p:nvPicPr>
          <p:cNvPr id="4" name="Image 5" descr="Lauren_Seguin_smartphone.jpg">
            <a:extLst>
              <a:ext uri="{FF2B5EF4-FFF2-40B4-BE49-F238E27FC236}">
                <a16:creationId xmlns:a16="http://schemas.microsoft.com/office/drawing/2014/main" id="{73C2B0ED-0FB0-4FEC-AC18-F405433C2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2184400" cy="163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05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86808-4D56-43B7-BC1F-897CF632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Управление стадом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2B85FC7-2158-4ADE-9DDB-EF56979D0E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68" y="936154"/>
            <a:ext cx="8280920" cy="521196"/>
          </a:xfrm>
        </p:spPr>
        <p:txBody>
          <a:bodyPr>
            <a:normAutofit/>
          </a:bodyPr>
          <a:lstStyle/>
          <a:p>
            <a:r>
              <a:rPr lang="ru-RU" sz="2400" dirty="0"/>
              <a:t>Расходы на молочную продукцию</a:t>
            </a:r>
            <a:r>
              <a:rPr lang="en-US" sz="2400" dirty="0"/>
              <a:t>:</a:t>
            </a: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2A4B732C-BC06-42E0-8103-9FF103896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412" y="4776738"/>
            <a:ext cx="2735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fr-FR" sz="1600" dirty="0">
                <a:solidFill>
                  <a:srgbClr val="0066FF"/>
                </a:solidFill>
                <a:latin typeface="Gill Sans MT" panose="020B0502020104020203" pitchFamily="34" charset="0"/>
              </a:rPr>
              <a:t>Прямые затраты</a:t>
            </a:r>
            <a:endParaRPr lang="en-US" altLang="fr-FR" sz="1600" dirty="0">
              <a:solidFill>
                <a:srgbClr val="0066FF"/>
              </a:solidFill>
              <a:latin typeface="Gill Sans MT" panose="020B0502020104020203" pitchFamily="34" charset="0"/>
            </a:endParaRPr>
          </a:p>
          <a:p>
            <a:pPr algn="ctr" eaLnBrk="1" hangingPunct="1"/>
            <a:r>
              <a:rPr lang="en-US" altLang="fr-FR" sz="1600" dirty="0">
                <a:solidFill>
                  <a:srgbClr val="0066FF"/>
                </a:solidFill>
                <a:latin typeface="Gill Sans MT" panose="020B0502020104020203" pitchFamily="34" charset="0"/>
              </a:rPr>
              <a:t>51% </a:t>
            </a:r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2094E6B1-D3B1-4B33-9CFD-ED1F356E5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824" y="2780928"/>
            <a:ext cx="2736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fr-FR" sz="1600">
                <a:solidFill>
                  <a:srgbClr val="FF0000"/>
                </a:solidFill>
                <a:latin typeface="Gill Sans MT" panose="020B0502020104020203" pitchFamily="34" charset="0"/>
              </a:rPr>
              <a:t>Постоянные </a:t>
            </a:r>
            <a:r>
              <a:rPr lang="ru-RU" altLang="fr-FR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затраты </a:t>
            </a:r>
            <a:r>
              <a:rPr lang="en-US" altLang="fr-FR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49%</a:t>
            </a: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42A42EBA-4EAE-4A3B-8E3B-2192BFB7B8A2}"/>
              </a:ext>
            </a:extLst>
          </p:cNvPr>
          <p:cNvSpPr/>
          <p:nvPr/>
        </p:nvSpPr>
        <p:spPr>
          <a:xfrm>
            <a:off x="3560538" y="2227275"/>
            <a:ext cx="287337" cy="1636437"/>
          </a:xfrm>
          <a:prstGeom prst="leftBrace">
            <a:avLst>
              <a:gd name="adj1" fmla="val 8333"/>
              <a:gd name="adj2" fmla="val 4924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06DEFCA2-5D11-4496-B046-224D34C0EC2E}"/>
              </a:ext>
            </a:extLst>
          </p:cNvPr>
          <p:cNvSpPr/>
          <p:nvPr/>
        </p:nvSpPr>
        <p:spPr>
          <a:xfrm>
            <a:off x="3623409" y="3876625"/>
            <a:ext cx="161597" cy="1484313"/>
          </a:xfrm>
          <a:prstGeom prst="leftBrace">
            <a:avLst>
              <a:gd name="adj1" fmla="val 8333"/>
              <a:gd name="adj2" fmla="val 49242"/>
            </a:avLst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F62075D-5CF3-48DD-A025-29C03724D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005" y="1203111"/>
            <a:ext cx="1752600" cy="4762500"/>
          </a:xfrm>
          <a:prstGeom prst="rect">
            <a:avLst/>
          </a:prstGeom>
        </p:spPr>
      </p:pic>
      <p:grpSp>
        <p:nvGrpSpPr>
          <p:cNvPr id="25" name="Groupe 19">
            <a:extLst>
              <a:ext uri="{FF2B5EF4-FFF2-40B4-BE49-F238E27FC236}">
                <a16:creationId xmlns:a16="http://schemas.microsoft.com/office/drawing/2014/main" id="{4572249C-C8F1-47BD-910C-D4E48A37A25F}"/>
              </a:ext>
            </a:extLst>
          </p:cNvPr>
          <p:cNvGrpSpPr/>
          <p:nvPr/>
        </p:nvGrpSpPr>
        <p:grpSpPr bwMode="auto">
          <a:xfrm>
            <a:off x="3785006" y="2212149"/>
            <a:ext cx="3239294" cy="3465396"/>
            <a:chOff x="-129572" y="0"/>
            <a:chExt cx="2921461" cy="2685963"/>
          </a:xfrm>
        </p:grpSpPr>
        <p:sp>
          <p:nvSpPr>
            <p:cNvPr id="27" name="ZoneTexte 15">
              <a:extLst>
                <a:ext uri="{FF2B5EF4-FFF2-40B4-BE49-F238E27FC236}">
                  <a16:creationId xmlns:a16="http://schemas.microsoft.com/office/drawing/2014/main" id="{01922C6D-E5F3-41E7-AC46-BD8D340DC04C}"/>
                </a:ext>
              </a:extLst>
            </p:cNvPr>
            <p:cNvSpPr txBox="1"/>
            <p:nvPr/>
          </p:nvSpPr>
          <p:spPr>
            <a:xfrm>
              <a:off x="0" y="0"/>
              <a:ext cx="2791889" cy="2685963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kern="1200" dirty="0">
                  <a:solidFill>
                    <a:srgbClr val="7F7F7F"/>
                  </a:solidFill>
                  <a:effectLst/>
                  <a:latin typeface="Calibri"/>
                  <a:ea typeface="Times New Roman"/>
                  <a:cs typeface="Times New Roman"/>
                </a:rPr>
                <a:t>Другие постоянные платежи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1200" kern="1200" dirty="0">
                  <a:solidFill>
                    <a:srgbClr val="7F7F7F"/>
                  </a:solidFill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1200" kern="1200" dirty="0">
                  <a:solidFill>
                    <a:srgbClr val="7F7F7F"/>
                  </a:solidFill>
                  <a:effectLst/>
                  <a:latin typeface="Calibri"/>
                  <a:ea typeface="Times New Roman"/>
                  <a:cs typeface="Times New Roman"/>
                </a:rPr>
                <a:t>Расходы на финансирование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br>
                <a:rPr lang="ru-RU" sz="600" kern="1200" dirty="0">
                  <a:solidFill>
                    <a:srgbClr val="7F7F7F"/>
                  </a:solidFill>
                  <a:effectLst/>
                  <a:latin typeface="Calibri"/>
                  <a:ea typeface="Times New Roman"/>
                  <a:cs typeface="Times New Roman"/>
                </a:rPr>
              </a:br>
              <a:r>
                <a:rPr lang="ru-RU" sz="1200" kern="1200" dirty="0">
                  <a:solidFill>
                    <a:srgbClr val="7F7F7F"/>
                  </a:solidFill>
                  <a:effectLst/>
                  <a:latin typeface="Calibri"/>
                  <a:ea typeface="Times New Roman"/>
                  <a:cs typeface="Times New Roman"/>
                </a:rPr>
                <a:t>Расходы на социальные нужны, сотрудники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1200" kern="1200" dirty="0">
                  <a:solidFill>
                    <a:srgbClr val="7F7F7F"/>
                  </a:solidFill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1200" dirty="0">
                  <a:solidFill>
                    <a:srgbClr val="7F7F7F"/>
                  </a:solidFill>
                  <a:latin typeface="Calibri"/>
                  <a:ea typeface="Times New Roman"/>
                  <a:cs typeface="Times New Roman"/>
                </a:rPr>
                <a:t>Помещения </a:t>
              </a:r>
              <a:r>
                <a:rPr lang="ru-RU" sz="1200" kern="1200" dirty="0">
                  <a:solidFill>
                    <a:srgbClr val="7F7F7F"/>
                  </a:solidFill>
                  <a:effectLst/>
                  <a:latin typeface="Calibri"/>
                  <a:ea typeface="Times New Roman"/>
                  <a:cs typeface="Times New Roman"/>
                </a:rPr>
                <a:t>и земля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br>
                <a:rPr lang="ru-RU" sz="1200" kern="1200" dirty="0">
                  <a:solidFill>
                    <a:srgbClr val="7F7F7F"/>
                  </a:solidFill>
                  <a:effectLst/>
                  <a:latin typeface="Calibri"/>
                  <a:ea typeface="Times New Roman"/>
                  <a:cs typeface="Times New Roman"/>
                </a:rPr>
              </a:br>
              <a:r>
                <a:rPr lang="ru-RU" sz="1200" kern="1200" dirty="0">
                  <a:solidFill>
                    <a:srgbClr val="7F7F7F"/>
                  </a:solidFill>
                  <a:effectLst/>
                  <a:latin typeface="Calibri"/>
                  <a:ea typeface="Times New Roman"/>
                  <a:cs typeface="Times New Roman"/>
                </a:rPr>
                <a:t>Механизация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br>
                <a:rPr lang="ru-RU" sz="1200" kern="1200" dirty="0">
                  <a:solidFill>
                    <a:srgbClr val="7F7F7F"/>
                  </a:solidFill>
                  <a:effectLst/>
                  <a:latin typeface="Calibri"/>
                  <a:ea typeface="Times New Roman"/>
                  <a:cs typeface="Times New Roman"/>
                </a:rPr>
              </a:br>
              <a:r>
                <a:rPr lang="ru-RU" sz="1200" kern="1200" dirty="0">
                  <a:solidFill>
                    <a:srgbClr val="7F7F7F"/>
                  </a:solidFill>
                  <a:effectLst/>
                  <a:latin typeface="Calibri"/>
                  <a:ea typeface="Times New Roman"/>
                  <a:cs typeface="Times New Roman"/>
                </a:rPr>
                <a:t>Расходы на животноводство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br>
                <a:rPr lang="ru-RU" sz="400" kern="1200" dirty="0">
                  <a:solidFill>
                    <a:srgbClr val="7F7F7F"/>
                  </a:solidFill>
                  <a:effectLst/>
                  <a:latin typeface="Calibri"/>
                  <a:ea typeface="Times New Roman"/>
                  <a:cs typeface="Times New Roman"/>
                </a:rPr>
              </a:br>
              <a:endParaRPr lang="ru-RU" sz="12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br>
                <a:rPr lang="ru-RU" sz="1200" kern="1200" dirty="0">
                  <a:solidFill>
                    <a:srgbClr val="7F7F7F"/>
                  </a:solidFill>
                  <a:effectLst/>
                  <a:latin typeface="Calibri"/>
                  <a:ea typeface="Times New Roman"/>
                  <a:cs typeface="Times New Roman"/>
                </a:rPr>
              </a:br>
              <a:r>
                <a:rPr lang="ru-RU" sz="1200" dirty="0">
                  <a:solidFill>
                    <a:srgbClr val="7F7F7F"/>
                  </a:solidFill>
                  <a:latin typeface="Calibri"/>
                  <a:ea typeface="Times New Roman"/>
                  <a:cs typeface="Times New Roman"/>
                </a:rPr>
                <a:t>Замена оборудования </a:t>
              </a:r>
            </a:p>
            <a:p>
              <a:pPr>
                <a:spcAft>
                  <a:spcPts val="0"/>
                </a:spcAft>
              </a:pPr>
              <a:endParaRPr lang="ru-RU" sz="1200" dirty="0">
                <a:solidFill>
                  <a:srgbClr val="7F7F7F"/>
                </a:solidFill>
                <a:latin typeface="Calibri"/>
                <a:ea typeface="Times New Roman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ru-RU" sz="1200" dirty="0">
                  <a:solidFill>
                    <a:srgbClr val="7F7F7F"/>
                  </a:solidFill>
                  <a:latin typeface="Calibri"/>
                  <a:ea typeface="Times New Roman"/>
                  <a:cs typeface="Times New Roman"/>
                </a:rPr>
                <a:t>Корм</a:t>
              </a:r>
            </a:p>
            <a:p>
              <a:pPr>
                <a:spcAft>
                  <a:spcPts val="0"/>
                </a:spcAft>
              </a:pP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8" name="Connecteur droit 16">
              <a:extLst>
                <a:ext uri="{FF2B5EF4-FFF2-40B4-BE49-F238E27FC236}">
                  <a16:creationId xmlns:a16="http://schemas.microsoft.com/office/drawing/2014/main" id="{AA470DC2-0D12-43A6-B303-B5FE60DCC6F5}"/>
                </a:ext>
              </a:extLst>
            </p:cNvPr>
            <p:cNvCxnSpPr/>
            <p:nvPr/>
          </p:nvCxnSpPr>
          <p:spPr>
            <a:xfrm>
              <a:off x="-129572" y="2440567"/>
              <a:ext cx="2290465" cy="0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9" name="Connecteur droit 17">
              <a:extLst>
                <a:ext uri="{FF2B5EF4-FFF2-40B4-BE49-F238E27FC236}">
                  <a16:creationId xmlns:a16="http://schemas.microsoft.com/office/drawing/2014/main" id="{3341BA89-4CE8-42FA-A4ED-9ADE8077FFCE}"/>
                </a:ext>
              </a:extLst>
            </p:cNvPr>
            <p:cNvCxnSpPr/>
            <p:nvPr/>
          </p:nvCxnSpPr>
          <p:spPr>
            <a:xfrm>
              <a:off x="-129572" y="2115211"/>
              <a:ext cx="2290465" cy="0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0" name="Connecteur droit 18">
              <a:extLst>
                <a:ext uri="{FF2B5EF4-FFF2-40B4-BE49-F238E27FC236}">
                  <a16:creationId xmlns:a16="http://schemas.microsoft.com/office/drawing/2014/main" id="{6571B934-40AC-42EA-B659-5C0E3E920E66}"/>
                </a:ext>
              </a:extLst>
            </p:cNvPr>
            <p:cNvCxnSpPr/>
            <p:nvPr/>
          </p:nvCxnSpPr>
          <p:spPr>
            <a:xfrm>
              <a:off x="-129572" y="1780339"/>
              <a:ext cx="2290465" cy="0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1" name="Connecteur droit 19">
              <a:extLst>
                <a:ext uri="{FF2B5EF4-FFF2-40B4-BE49-F238E27FC236}">
                  <a16:creationId xmlns:a16="http://schemas.microsoft.com/office/drawing/2014/main" id="{EAA5172C-FB51-453B-BD03-FAC223B0F82A}"/>
                </a:ext>
              </a:extLst>
            </p:cNvPr>
            <p:cNvCxnSpPr/>
            <p:nvPr/>
          </p:nvCxnSpPr>
          <p:spPr>
            <a:xfrm>
              <a:off x="0" y="1268371"/>
              <a:ext cx="2160893" cy="0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" name="Connecteur droit 20">
              <a:extLst>
                <a:ext uri="{FF2B5EF4-FFF2-40B4-BE49-F238E27FC236}">
                  <a16:creationId xmlns:a16="http://schemas.microsoft.com/office/drawing/2014/main" id="{E6C16146-82E7-4E58-A036-D90D017313CA}"/>
                </a:ext>
              </a:extLst>
            </p:cNvPr>
            <p:cNvCxnSpPr/>
            <p:nvPr/>
          </p:nvCxnSpPr>
          <p:spPr>
            <a:xfrm>
              <a:off x="0" y="806424"/>
              <a:ext cx="2160893" cy="0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" name="Connecteur droit 21">
              <a:extLst>
                <a:ext uri="{FF2B5EF4-FFF2-40B4-BE49-F238E27FC236}">
                  <a16:creationId xmlns:a16="http://schemas.microsoft.com/office/drawing/2014/main" id="{DA411128-E78C-47D3-89A7-B108514AEF28}"/>
                </a:ext>
              </a:extLst>
            </p:cNvPr>
            <p:cNvCxnSpPr/>
            <p:nvPr/>
          </p:nvCxnSpPr>
          <p:spPr>
            <a:xfrm>
              <a:off x="0" y="544494"/>
              <a:ext cx="2160893" cy="0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Connecteur droit 22">
              <a:extLst>
                <a:ext uri="{FF2B5EF4-FFF2-40B4-BE49-F238E27FC236}">
                  <a16:creationId xmlns:a16="http://schemas.microsoft.com/office/drawing/2014/main" id="{FA853A15-F377-4DA4-B2D4-CBE0607F8676}"/>
                </a:ext>
              </a:extLst>
            </p:cNvPr>
            <p:cNvCxnSpPr/>
            <p:nvPr/>
          </p:nvCxnSpPr>
          <p:spPr>
            <a:xfrm>
              <a:off x="0" y="284153"/>
              <a:ext cx="2160893" cy="0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Connecteur droit 23">
              <a:extLst>
                <a:ext uri="{FF2B5EF4-FFF2-40B4-BE49-F238E27FC236}">
                  <a16:creationId xmlns:a16="http://schemas.microsoft.com/office/drawing/2014/main" id="{006FE73E-A6E0-496E-A0FB-8973BA566058}"/>
                </a:ext>
              </a:extLst>
            </p:cNvPr>
            <p:cNvCxnSpPr/>
            <p:nvPr/>
          </p:nvCxnSpPr>
          <p:spPr>
            <a:xfrm>
              <a:off x="0" y="14287"/>
              <a:ext cx="2160893" cy="0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46928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ADEAF-0B51-4A5F-A3BC-B8D2D4F4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Управление стадом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7A14C3-F8AE-407E-9E9B-0007F5F245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/>
              <a:t>СОХРАНЕНИЕ НИЗКИХ ЗАТРАТ</a:t>
            </a:r>
            <a:r>
              <a:rPr lang="fr-FR" sz="3200" dirty="0"/>
              <a:t> !!!</a:t>
            </a:r>
          </a:p>
          <a:p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8CD9C1-801F-4077-B001-83366A9E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4125" y="1988840"/>
            <a:ext cx="1512168" cy="2125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67FDBE-B191-4585-94E5-17B350D184D6}"/>
              </a:ext>
            </a:extLst>
          </p:cNvPr>
          <p:cNvSpPr/>
          <p:nvPr/>
        </p:nvSpPr>
        <p:spPr>
          <a:xfrm>
            <a:off x="1979712" y="4906687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ahoma" pitchFamily="34" charset="0"/>
                <a:cs typeface="Arial" charset="0"/>
                <a:sym typeface="Webdings" pitchFamily="18" charset="2"/>
              </a:rPr>
              <a:t>Миссия</a:t>
            </a:r>
            <a:r>
              <a:rPr lang="en-US" sz="2800" dirty="0">
                <a:latin typeface="Tahoma" pitchFamily="34" charset="0"/>
                <a:cs typeface="Arial" charset="0"/>
                <a:sym typeface="Webdings" pitchFamily="18" charset="2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ahoma" pitchFamily="34" charset="0"/>
                <a:cs typeface="Arial" charset="0"/>
                <a:sym typeface="Webdings" pitchFamily="18" charset="2"/>
              </a:rPr>
              <a:t>Определите </a:t>
            </a:r>
            <a:r>
              <a:rPr lang="ru-RU" sz="2800" b="1" dirty="0" err="1">
                <a:latin typeface="Tahoma" pitchFamily="34" charset="0"/>
                <a:cs typeface="Arial" charset="0"/>
                <a:sym typeface="Webdings" pitchFamily="18" charset="2"/>
              </a:rPr>
              <a:t>маржинальность</a:t>
            </a:r>
            <a:r>
              <a:rPr lang="ru-RU" sz="2800" b="1" dirty="0">
                <a:latin typeface="Tahoma" pitchFamily="34" charset="0"/>
                <a:cs typeface="Arial" charset="0"/>
                <a:sym typeface="Webdings" pitchFamily="18" charset="2"/>
              </a:rPr>
              <a:t> вашего прогресса</a:t>
            </a:r>
            <a:r>
              <a:rPr lang="en-US" sz="2800" b="1" dirty="0">
                <a:latin typeface="Tahoma" pitchFamily="34" charset="0"/>
                <a:cs typeface="Arial" charset="0"/>
                <a:sym typeface="Webdings" pitchFamily="18" charset="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7547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B5AD4-7D20-400D-ADC8-417F02F6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Улучшение характеристик животноводства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730F41-5F55-4D8F-8666-23981A6353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Здоровье: выявление недостатков и дополнительных затрат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200" dirty="0"/>
              <a:t>Проанализируйте и сравните глобальную эволюцию состояния здоровья вашего стада, а также экономические последствия.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 </a:t>
            </a:r>
            <a:r>
              <a:rPr lang="ru-RU" sz="2200" dirty="0"/>
              <a:t>232 € / молочная корова / в среднем в</a:t>
            </a:r>
            <a:r>
              <a:rPr lang="fr-FR" sz="2200" dirty="0"/>
              <a:t> </a:t>
            </a:r>
            <a:r>
              <a:rPr lang="ru-RU" sz="2200" dirty="0"/>
              <a:t>год </a:t>
            </a:r>
            <a:r>
              <a:rPr lang="en-US" sz="2200" dirty="0"/>
              <a:t>!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200" dirty="0"/>
              <a:t>Выявление проблемных животных и быстрое реагирование</a:t>
            </a:r>
            <a:endParaRPr lang="fr-FR" dirty="0"/>
          </a:p>
        </p:txBody>
      </p:sp>
      <p:pic>
        <p:nvPicPr>
          <p:cNvPr id="4" name="Picture 2" descr="C:\agarder\Isagri\COMMUNICATION\DIVERS IMAGES\Mon Elevage Rentable\image0.jpg">
            <a:extLst>
              <a:ext uri="{FF2B5EF4-FFF2-40B4-BE49-F238E27FC236}">
                <a16:creationId xmlns:a16="http://schemas.microsoft.com/office/drawing/2014/main" id="{2CFBBBDF-1F13-49F6-801F-AB763469C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37112"/>
            <a:ext cx="2047875" cy="153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24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9661F-C9B8-4F3F-947A-113E272E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Улучшение характеристик животноводства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C4CC3F-D361-491B-9A5B-9D70D0DC50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93" y="1027374"/>
            <a:ext cx="8280920" cy="489654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Здоровье</a:t>
            </a:r>
            <a:r>
              <a:rPr lang="en-US" dirty="0"/>
              <a:t>: </a:t>
            </a:r>
            <a:r>
              <a:rPr lang="ru-RU" dirty="0"/>
              <a:t>выявлять недостатки и запасные расходы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900" dirty="0"/>
          </a:p>
          <a:p>
            <a:r>
              <a:rPr lang="ru-RU" sz="2900" dirty="0"/>
              <a:t>Измерьте стратегические изменения: новые здания, новое оборудование, новый ветеринар</a:t>
            </a:r>
            <a:endParaRPr lang="en-US" sz="29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6E3523-4021-40F2-A516-D8B08CD0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31" y="1700808"/>
            <a:ext cx="5148101" cy="3549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604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EBE1F-12F9-43A1-84FB-1F2EFBDE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Улучшение характеристик животноводства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286158-B986-42AE-B2D0-BF2AD6B6A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Здоровье: выявлять недостатки и запасные расходы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sz="2400" dirty="0"/>
              <a:t>Точечные коровы с постоянными проблемами со здоровьем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86349-9DDF-4CD5-AB78-B6EF4FEF8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790008" cy="3836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103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4D7D49-1DA2-4F10-BE98-7868049D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Улучшение характеристик животноводства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A3B833-D920-48B3-9DFD-348B58427A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ru-RU" dirty="0"/>
              <a:t>Расходы на воспроизводство: управление  </a:t>
            </a:r>
          </a:p>
          <a:p>
            <a:pPr marL="514350" indent="-514350">
              <a:buFont typeface="+mj-lt"/>
              <a:buAutoNum type="arabicPeriod" startAt="2"/>
            </a:pPr>
            <a:endParaRPr 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Проанализируйте результаты  надоя молока и минимизируйте затраты на размножение, обнаружив время гона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Выбирайте правильных быков в зависимости от их характеристик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Контролируйте биологические результаты, чтобы определить: CI (интервалы отела) и т. д.</a:t>
            </a:r>
            <a:endParaRPr lang="en-US" sz="2000" dirty="0"/>
          </a:p>
          <a:p>
            <a:endParaRPr lang="fr-FR" dirty="0"/>
          </a:p>
        </p:txBody>
      </p:sp>
      <p:pic>
        <p:nvPicPr>
          <p:cNvPr id="4" name="Picture 2" descr="C:\agarder\Isagri\COMMUNICATION\DIVERS IMAGES\Mon Elevage Rentable\image1.jpg">
            <a:extLst>
              <a:ext uri="{FF2B5EF4-FFF2-40B4-BE49-F238E27FC236}">
                <a16:creationId xmlns:a16="http://schemas.microsoft.com/office/drawing/2014/main" id="{3FD106DF-CAF7-452F-AD82-5845FD95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78" y="4653136"/>
            <a:ext cx="2047673" cy="1534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361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4DF7A-392D-4BD6-A777-B8715CDA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Улучшение характеристик животноводства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7EC6FC-60DD-4E39-AFDC-298C94CC0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dirty="0"/>
              <a:t>Расходы на воспроизводство: управление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… </a:t>
            </a:r>
            <a:r>
              <a:rPr lang="ru-RU" dirty="0"/>
              <a:t>с лучшим наблюдением за животными: болезни и т. д.</a:t>
            </a: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D74FCF-84ED-4F13-9CD2-8F633B65341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328591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238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37FBB8-3FB9-4960-8FF7-89ED180F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88640"/>
            <a:ext cx="6624736" cy="521196"/>
          </a:xfrm>
        </p:spPr>
        <p:txBody>
          <a:bodyPr/>
          <a:lstStyle/>
          <a:p>
            <a:pPr algn="ctr"/>
            <a:r>
              <a:rPr lang="ru-RU" dirty="0"/>
              <a:t>Улучшение характеристик животноводства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B4CAA2-4217-4F98-8B94-36F689F1CF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68" y="1052736"/>
            <a:ext cx="8280920" cy="50405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dirty="0"/>
              <a:t>Расходы на воспроизводство: управление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…</a:t>
            </a:r>
            <a:r>
              <a:rPr lang="ru-RU" sz="2200" dirty="0"/>
              <a:t>... с простой и быстрой идентификацией худших и самых дорогих животных.</a:t>
            </a:r>
            <a:endParaRPr lang="en-US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C61B70-95B8-481A-997D-EE22307D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3"/>
          <a:stretch>
            <a:fillRect/>
          </a:stretch>
        </p:blipFill>
        <p:spPr bwMode="auto">
          <a:xfrm>
            <a:off x="2051720" y="1554617"/>
            <a:ext cx="5472608" cy="3748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0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Принцип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6D9CDB-E504-49A5-B068-10751B04B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9" b="57000"/>
          <a:stretch/>
        </p:blipFill>
        <p:spPr>
          <a:xfrm>
            <a:off x="564045" y="1772816"/>
            <a:ext cx="8477726" cy="26437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6F86E8D-0D73-4AEB-8CC9-C0DBFB350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04864"/>
            <a:ext cx="1107028" cy="9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67875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121F7-0B45-438E-9D85-1558281E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Улучшение характеристик животноводства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8A9AA9-6C37-4746-A8BC-82EDD7CE7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Расходы на воспроизводство: управление…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  <a:p>
            <a:r>
              <a:rPr lang="en-US" sz="2900" dirty="0"/>
              <a:t>… </a:t>
            </a:r>
            <a:r>
              <a:rPr lang="ru-RU" sz="2900" dirty="0"/>
              <a:t>сравнивайте эволюцию ваших результатов с течением времени</a:t>
            </a:r>
            <a:endParaRPr lang="en-US" sz="29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E79013-5631-47CF-9DA0-957CA116A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91" y="1700809"/>
            <a:ext cx="5058070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845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A7AAA-A56B-47AC-A675-2D3EC20A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Улучшение характеристик животноводства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98C4A2-161D-49B8-B5F5-F05DB4267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dirty="0"/>
              <a:t>Качество молока: анализируйте его</a:t>
            </a:r>
          </a:p>
          <a:p>
            <a:pPr marL="514350" indent="-514350">
              <a:buFont typeface="+mj-lt"/>
              <a:buAutoNum type="arabicPeriod" startAt="3"/>
            </a:pPr>
            <a:endParaRPr lang="ru-RU" sz="2400" dirty="0"/>
          </a:p>
          <a:p>
            <a:r>
              <a:rPr lang="ru-RU" sz="2400" dirty="0"/>
              <a:t>Покажите свое ежедневное производство с критериями качества (жир, </a:t>
            </a:r>
            <a:r>
              <a:rPr lang="ru-RU" sz="2400" dirty="0" err="1"/>
              <a:t>белок,и</a:t>
            </a:r>
            <a:r>
              <a:rPr lang="ru-RU" sz="2400" dirty="0"/>
              <a:t> т. Д.) Для животных на графике</a:t>
            </a:r>
          </a:p>
          <a:p>
            <a:pPr marL="514350" indent="-514350">
              <a:buFont typeface="+mj-lt"/>
              <a:buAutoNum type="arabicPeriod" startAt="3"/>
            </a:pPr>
            <a:endParaRPr lang="ru-RU" sz="2400" dirty="0"/>
          </a:p>
          <a:p>
            <a:r>
              <a:rPr lang="ru-RU" sz="2400" dirty="0"/>
              <a:t>Определите индивидуальный вклад в свой доход (количество и качество)</a:t>
            </a:r>
            <a:endParaRPr lang="en-US" sz="24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8" descr="image2.jpg">
            <a:extLst>
              <a:ext uri="{FF2B5EF4-FFF2-40B4-BE49-F238E27FC236}">
                <a16:creationId xmlns:a16="http://schemas.microsoft.com/office/drawing/2014/main" id="{0B821258-F109-4AE8-B145-508000E0B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520256" cy="1887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606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DD47E9-EC94-4F98-8850-CC1525A5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Улучшение характеристик животноводства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75718F-53EB-48AE-9414-263B78ED97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dirty="0"/>
              <a:t>Качество молока</a:t>
            </a:r>
            <a:r>
              <a:rPr lang="en-US" dirty="0"/>
              <a:t> : </a:t>
            </a:r>
            <a:r>
              <a:rPr lang="ru-RU" dirty="0"/>
              <a:t>анализируйте его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</a:t>
            </a:r>
            <a:r>
              <a:rPr lang="ru-RU" dirty="0"/>
              <a:t>и наблюдайте ваш прогресс в динамике</a:t>
            </a:r>
            <a:endParaRPr lang="en-US" dirty="0"/>
          </a:p>
          <a:p>
            <a:endParaRPr lang="fr-FR" dirty="0"/>
          </a:p>
        </p:txBody>
      </p:sp>
      <p:pic>
        <p:nvPicPr>
          <p:cNvPr id="4" name="Espace réservé du contenu 4" descr="Production_Laitiere_3.png">
            <a:extLst>
              <a:ext uri="{FF2B5EF4-FFF2-40B4-BE49-F238E27FC236}">
                <a16:creationId xmlns:a16="http://schemas.microsoft.com/office/drawing/2014/main" id="{0AA5B917-A3B4-4AD3-BB0D-7BA53F888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6048672" cy="3636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343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B1B8F-DED2-415D-BF6F-61934B0B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Улучшение характеристик животноводства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1958F0-F70E-48A8-9B85-991ACFB60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Качество молока: анализируйте его ...</a:t>
            </a:r>
            <a:endParaRPr lang="fr-FR" dirty="0"/>
          </a:p>
        </p:txBody>
      </p:sp>
      <p:pic>
        <p:nvPicPr>
          <p:cNvPr id="4" name="Espace réservé du contenu 5" descr="Production_Laitiere_2.png">
            <a:extLst>
              <a:ext uri="{FF2B5EF4-FFF2-40B4-BE49-F238E27FC236}">
                <a16:creationId xmlns:a16="http://schemas.microsoft.com/office/drawing/2014/main" id="{0840E206-56AC-4B19-8C52-5D4727B76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7658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969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52BD3-2949-4EE5-9A58-1FA53F3F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Улучшение характеристик животноводства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4E0914-C4B0-470C-B4C3-69D5E46EDC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dirty="0"/>
              <a:t>Расходы на кормление: адаптация….</a:t>
            </a:r>
            <a:endParaRPr lang="en-US" dirty="0"/>
          </a:p>
          <a:p>
            <a:endParaRPr lang="en-US" dirty="0"/>
          </a:p>
          <a:p>
            <a:r>
              <a:rPr lang="ru-RU" sz="2400" dirty="0"/>
              <a:t>Самые большие издержки вашего стада: 40% переменных затрат</a:t>
            </a:r>
          </a:p>
          <a:p>
            <a:endParaRPr lang="ru-RU" sz="2400" dirty="0"/>
          </a:p>
          <a:p>
            <a:r>
              <a:rPr lang="ru-RU" sz="2400" dirty="0"/>
              <a:t>Адаптировать количество и добавки в зависимости от индивидуального производства и возраста</a:t>
            </a:r>
          </a:p>
          <a:p>
            <a:endParaRPr lang="ru-RU" sz="2400" dirty="0"/>
          </a:p>
          <a:p>
            <a:r>
              <a:rPr lang="ru-RU" sz="2400" dirty="0"/>
              <a:t>Избегайте отходов и /или дефицита</a:t>
            </a:r>
          </a:p>
          <a:p>
            <a:endParaRPr lang="ru-RU" sz="2400" dirty="0"/>
          </a:p>
          <a:p>
            <a:r>
              <a:rPr lang="ru-RU" sz="2400" dirty="0"/>
              <a:t>Моделировать и сравнивать стратегии питания</a:t>
            </a:r>
          </a:p>
          <a:p>
            <a:endParaRPr lang="ru-RU" sz="2400" dirty="0"/>
          </a:p>
          <a:p>
            <a:r>
              <a:rPr lang="ru-RU" sz="2400" dirty="0"/>
              <a:t>Прогнозы производства</a:t>
            </a:r>
            <a:endParaRPr lang="fr-FR" dirty="0"/>
          </a:p>
        </p:txBody>
      </p:sp>
      <p:pic>
        <p:nvPicPr>
          <p:cNvPr id="4" name="Image 7" descr="image4.jpg">
            <a:extLst>
              <a:ext uri="{FF2B5EF4-FFF2-40B4-BE49-F238E27FC236}">
                <a16:creationId xmlns:a16="http://schemas.microsoft.com/office/drawing/2014/main" id="{894C103A-CA6E-42BF-9327-6D5D3D01D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97152"/>
            <a:ext cx="1672662" cy="1252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504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FEB0B-3482-4678-83A8-B2F66C16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Улучшение характеристик животноводства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04CBF6-7127-42A0-9E27-97C0BF610F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Расходы на кормление: адаптация…..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sz="2200" dirty="0"/>
              <a:t>…</a:t>
            </a:r>
            <a:r>
              <a:rPr lang="ru-RU" sz="2200" dirty="0"/>
              <a:t>сбалансирование  вашего рациона зависит от анализа различных стратегий</a:t>
            </a:r>
            <a:endParaRPr lang="en-US" sz="2200" dirty="0"/>
          </a:p>
        </p:txBody>
      </p:sp>
      <p:pic>
        <p:nvPicPr>
          <p:cNvPr id="4" name="Espace réservé du contenu 5" descr="Alimentation_Calcul_2.png">
            <a:extLst>
              <a:ext uri="{FF2B5EF4-FFF2-40B4-BE49-F238E27FC236}">
                <a16:creationId xmlns:a16="http://schemas.microsoft.com/office/drawing/2014/main" id="{3AAD6E1B-5C2F-4B4D-B4B9-6E68A4CCF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42826"/>
            <a:ext cx="5544616" cy="3708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08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D51E0B-F5FC-4970-8A33-DF9547E0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16632"/>
            <a:ext cx="6624736" cy="521196"/>
          </a:xfrm>
        </p:spPr>
        <p:txBody>
          <a:bodyPr/>
          <a:lstStyle/>
          <a:p>
            <a:pPr algn="ctr"/>
            <a:r>
              <a:rPr lang="ru-RU" dirty="0"/>
              <a:t>Улучшение характеристик животноводства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A687B4-6F98-4C5A-B149-23B4932D72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dirty="0"/>
              <a:t>Расходы на кормление: адаптация…..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для каждого животного  его производственный потенциал</a:t>
            </a:r>
            <a:endParaRPr lang="en-US" dirty="0"/>
          </a:p>
          <a:p>
            <a:endParaRPr lang="fr-FR" dirty="0"/>
          </a:p>
        </p:txBody>
      </p:sp>
      <p:pic>
        <p:nvPicPr>
          <p:cNvPr id="4" name="Espace réservé du contenu 6" descr="Alimentation2_Complémentation.png">
            <a:extLst>
              <a:ext uri="{FF2B5EF4-FFF2-40B4-BE49-F238E27FC236}">
                <a16:creationId xmlns:a16="http://schemas.microsoft.com/office/drawing/2014/main" id="{8E46EA13-3022-4B98-8B86-7018783C4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7" y="1731214"/>
            <a:ext cx="5168900" cy="3455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lim_Edition_Genisses">
            <a:extLst>
              <a:ext uri="{FF2B5EF4-FFF2-40B4-BE49-F238E27FC236}">
                <a16:creationId xmlns:a16="http://schemas.microsoft.com/office/drawing/2014/main" id="{379A92D3-8257-433B-856F-159E945E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09" y="1710432"/>
            <a:ext cx="3284391" cy="3580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605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623B3-5FAC-4957-AC1F-E9A28CE8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Улучшение характеристик животноводства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3DF84E-5ED5-4661-91D6-B3BBAA64E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ru-RU" dirty="0"/>
              <a:t>Затраты на ремонт</a:t>
            </a:r>
            <a:r>
              <a:rPr lang="en-US" dirty="0"/>
              <a:t> … </a:t>
            </a:r>
            <a:r>
              <a:rPr lang="ru-RU" dirty="0"/>
              <a:t>оптимизируйте</a:t>
            </a:r>
            <a:endParaRPr lang="en-US" dirty="0"/>
          </a:p>
          <a:p>
            <a:r>
              <a:rPr lang="ru-RU" sz="2000" dirty="0"/>
              <a:t>Поскольку политика реформ напрямую влияет на затраты по модернизации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ru-RU" sz="2000" dirty="0"/>
              <a:t>Решите об изменениях, зная все причины</a:t>
            </a:r>
            <a:endParaRPr lang="en-US" sz="2000" dirty="0"/>
          </a:p>
          <a:p>
            <a:endParaRPr lang="en-US" sz="2000" dirty="0"/>
          </a:p>
          <a:p>
            <a:r>
              <a:rPr lang="ru-RU" sz="2000" dirty="0"/>
              <a:t>Получите факты, цифры и графику, чтобы иметь четкое представление о каждом отдельном улучшении</a:t>
            </a:r>
            <a:endParaRPr lang="en-US" sz="2000" dirty="0"/>
          </a:p>
          <a:p>
            <a:endParaRPr lang="fr-FR" dirty="0"/>
          </a:p>
        </p:txBody>
      </p:sp>
      <p:pic>
        <p:nvPicPr>
          <p:cNvPr id="4" name="Image 8" descr="image5.jpg">
            <a:extLst>
              <a:ext uri="{FF2B5EF4-FFF2-40B4-BE49-F238E27FC236}">
                <a16:creationId xmlns:a16="http://schemas.microsoft.com/office/drawing/2014/main" id="{FF2D2F86-50FF-4004-8429-99802C37F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3136"/>
            <a:ext cx="2047875" cy="153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409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B3EE4-E7E5-43E5-B463-E38989F5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Управление стадом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D2631E-CE70-4B72-823F-62914C7AD0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SUM UP: </a:t>
            </a:r>
            <a:r>
              <a:rPr lang="ru-RU" dirty="0"/>
              <a:t>Стратегии успеха</a:t>
            </a:r>
          </a:p>
          <a:p>
            <a:r>
              <a:rPr lang="ru-RU" sz="2600" b="1" dirty="0"/>
              <a:t>Проанализируйте</a:t>
            </a:r>
            <a:r>
              <a:rPr lang="ru-RU" sz="2600" dirty="0"/>
              <a:t> свою практику и измените привычки</a:t>
            </a:r>
            <a:endParaRPr lang="en-US" sz="2600" dirty="0"/>
          </a:p>
          <a:p>
            <a:r>
              <a:rPr lang="en-US" sz="2600" dirty="0"/>
              <a:t> </a:t>
            </a:r>
            <a:r>
              <a:rPr lang="ru-RU" sz="2600" dirty="0"/>
              <a:t>Сделайте </a:t>
            </a:r>
            <a:r>
              <a:rPr lang="ru-RU" sz="2600" b="1" dirty="0"/>
              <a:t>правильный выбор </a:t>
            </a:r>
            <a:r>
              <a:rPr lang="ru-RU" sz="2600" dirty="0"/>
              <a:t>и улучшите свои технические и экономические результаты</a:t>
            </a:r>
          </a:p>
          <a:p>
            <a:endParaRPr lang="en-US" sz="2600" dirty="0"/>
          </a:p>
          <a:p>
            <a:r>
              <a:rPr lang="ru-RU" sz="2600" b="1" dirty="0"/>
              <a:t>Будьте более реактивным </a:t>
            </a:r>
            <a:r>
              <a:rPr lang="ru-RU" sz="2600" dirty="0"/>
              <a:t>с лучшими знаниями о результатах для принятия правильных решений</a:t>
            </a:r>
          </a:p>
          <a:p>
            <a:endParaRPr lang="en-US" sz="2600" dirty="0"/>
          </a:p>
          <a:p>
            <a:r>
              <a:rPr lang="ru-RU" sz="2600" b="1" dirty="0"/>
              <a:t>Будьте более конкурентоспособными</a:t>
            </a:r>
            <a:r>
              <a:rPr lang="ru-RU" sz="2600" dirty="0"/>
              <a:t>, сравнивая себя с </a:t>
            </a:r>
            <a:r>
              <a:rPr lang="ru-RU" sz="2600" dirty="0" err="1"/>
              <a:t>референтными</a:t>
            </a:r>
            <a:r>
              <a:rPr lang="ru-RU" sz="2600" dirty="0"/>
              <a:t> группами, с вашими целями или с предыдущими результатами, чтобы действовать на слабые стороны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504249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9CC64C-DBE2-4673-8505-FA204849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ARDES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6CDB83-34D5-4E90-9B1C-2D6E83BF08F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 bwMode="auto">
          <a:xfrm>
            <a:off x="683567" y="1196752"/>
            <a:ext cx="331276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fr-FR" sz="1800" dirty="0">
                <a:latin typeface="Gill Sans MT" panose="020B0502020104020203" pitchFamily="34" charset="0"/>
              </a:rPr>
              <a:t>Управление генетикой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fr-FR" sz="1800" dirty="0">
                <a:latin typeface="Gill Sans MT" panose="020B0502020104020203" pitchFamily="34" charset="0"/>
              </a:rPr>
              <a:t>Репродуктивность</a:t>
            </a:r>
            <a:endParaRPr lang="en-US" altLang="fr-FR" sz="1800" dirty="0">
              <a:latin typeface="Gill Sans MT" panose="020B0502020104020203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fr-FR" sz="1800" dirty="0">
                <a:latin typeface="Gill Sans MT" panose="020B0502020104020203" pitchFamily="34" charset="0"/>
              </a:rPr>
              <a:t>Лучшая продуктивность - молоко и мясо</a:t>
            </a:r>
            <a:endParaRPr lang="en-US" altLang="fr-FR" sz="1800" dirty="0">
              <a:latin typeface="Gill Sans MT" panose="020B0502020104020203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fr-FR" sz="1800" dirty="0">
                <a:latin typeface="Gill Sans MT" panose="020B0502020104020203" pitchFamily="34" charset="0"/>
              </a:rPr>
              <a:t>Корм и рацион животных</a:t>
            </a:r>
            <a:endParaRPr lang="en-US" altLang="fr-FR" sz="1800" dirty="0">
              <a:latin typeface="Gill Sans MT" panose="020B0502020104020203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fr-FR" sz="1800" dirty="0">
                <a:latin typeface="Gill Sans MT" panose="020B0502020104020203" pitchFamily="34" charset="0"/>
              </a:rPr>
              <a:t> Забота о здоровье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fr-FR" sz="1800" dirty="0">
                <a:latin typeface="Gill Sans MT" panose="020B0502020104020203" pitchFamily="34" charset="0"/>
              </a:rPr>
              <a:t>Готовность и эффективный ответ на неопределенные события: болезни, травмы, изменения в поведении и т. Д.</a:t>
            </a:r>
            <a:endParaRPr lang="en-US" altLang="fr-FR" sz="1600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F8ACB9-D31F-49A9-B3AD-032ED5B0DB6B}"/>
              </a:ext>
            </a:extLst>
          </p:cNvPr>
          <p:cNvSpPr txBox="1">
            <a:spLocks/>
          </p:cNvSpPr>
          <p:nvPr/>
        </p:nvSpPr>
        <p:spPr bwMode="auto">
          <a:xfrm>
            <a:off x="4211960" y="1268760"/>
            <a:ext cx="2880320" cy="282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fr-FR" b="1" dirty="0">
                <a:solidFill>
                  <a:srgbClr val="FF0000"/>
                </a:solidFill>
                <a:latin typeface="Gill Sans MT" panose="020B0502020104020203" pitchFamily="34" charset="0"/>
              </a:rPr>
              <a:t>Однажды</a:t>
            </a:r>
            <a:endParaRPr lang="en-US" altLang="fr-FR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fr-FR" b="1" dirty="0">
                <a:solidFill>
                  <a:srgbClr val="FF0000"/>
                </a:solidFill>
              </a:rPr>
              <a:t>При каждом рождении</a:t>
            </a:r>
            <a:endParaRPr lang="en-US" altLang="fr-FR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fr-FR" b="1" dirty="0">
                <a:solidFill>
                  <a:srgbClr val="FF0000"/>
                </a:solidFill>
              </a:rPr>
              <a:t>Каждый день</a:t>
            </a:r>
            <a:endParaRPr lang="en-US" altLang="fr-FR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fr-FR" b="1" dirty="0">
                <a:solidFill>
                  <a:srgbClr val="FF0000"/>
                </a:solidFill>
              </a:rPr>
              <a:t>Часто</a:t>
            </a:r>
            <a:endParaRPr lang="en-US" altLang="fr-FR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fr-FR" b="1" dirty="0">
                <a:solidFill>
                  <a:srgbClr val="FF0000"/>
                </a:solidFill>
              </a:rPr>
              <a:t>При необходимости</a:t>
            </a:r>
            <a:endParaRPr lang="en-US" altLang="fr-FR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fr-FR" sz="105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fr-FR" sz="8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fr-FR" b="1" dirty="0">
                <a:solidFill>
                  <a:srgbClr val="FF0000"/>
                </a:solidFill>
              </a:rPr>
              <a:t>При необходимости</a:t>
            </a:r>
            <a:endParaRPr lang="en-US" altLang="fr-FR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fr-FR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6" name="Straight Arrow Connector 7">
            <a:extLst>
              <a:ext uri="{FF2B5EF4-FFF2-40B4-BE49-F238E27FC236}">
                <a16:creationId xmlns:a16="http://schemas.microsoft.com/office/drawing/2014/main" id="{53FACD43-5A90-43D9-86EC-D75413611D05}"/>
              </a:ext>
            </a:extLst>
          </p:cNvPr>
          <p:cNvCxnSpPr/>
          <p:nvPr/>
        </p:nvCxnSpPr>
        <p:spPr>
          <a:xfrm>
            <a:off x="3491880" y="1412776"/>
            <a:ext cx="1152525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id="{2AA3A654-F321-4A75-98DD-2F7D5A6867B1}"/>
              </a:ext>
            </a:extLst>
          </p:cNvPr>
          <p:cNvCxnSpPr/>
          <p:nvPr/>
        </p:nvCxnSpPr>
        <p:spPr>
          <a:xfrm>
            <a:off x="2915617" y="1772816"/>
            <a:ext cx="1152525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22377A-E792-49ED-9F35-E3A0A2E63CA8}"/>
              </a:ext>
            </a:extLst>
          </p:cNvPr>
          <p:cNvCxnSpPr>
            <a:cxnSpLocks/>
          </p:cNvCxnSpPr>
          <p:nvPr/>
        </p:nvCxnSpPr>
        <p:spPr>
          <a:xfrm>
            <a:off x="4068142" y="2132856"/>
            <a:ext cx="444694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7">
            <a:extLst>
              <a:ext uri="{FF2B5EF4-FFF2-40B4-BE49-F238E27FC236}">
                <a16:creationId xmlns:a16="http://schemas.microsoft.com/office/drawing/2014/main" id="{7B72DE57-36C6-49C2-9A10-C5D8231A6874}"/>
              </a:ext>
            </a:extLst>
          </p:cNvPr>
          <p:cNvCxnSpPr/>
          <p:nvPr/>
        </p:nvCxnSpPr>
        <p:spPr>
          <a:xfrm>
            <a:off x="2915617" y="2708920"/>
            <a:ext cx="1152525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ight Brace 18">
            <a:extLst>
              <a:ext uri="{FF2B5EF4-FFF2-40B4-BE49-F238E27FC236}">
                <a16:creationId xmlns:a16="http://schemas.microsoft.com/office/drawing/2014/main" id="{21AB3242-3D25-4620-AD5B-7080884FB722}"/>
              </a:ext>
            </a:extLst>
          </p:cNvPr>
          <p:cNvSpPr/>
          <p:nvPr/>
        </p:nvSpPr>
        <p:spPr>
          <a:xfrm>
            <a:off x="4008967" y="2955611"/>
            <a:ext cx="288925" cy="1037425"/>
          </a:xfrm>
          <a:prstGeom prst="rightBrace">
            <a:avLst>
              <a:gd name="adj1" fmla="val 66111"/>
              <a:gd name="adj2" fmla="val 44074"/>
            </a:avLst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366FF"/>
              </a:solidFill>
            </a:endParaRPr>
          </a:p>
        </p:txBody>
      </p:sp>
      <p:cxnSp>
        <p:nvCxnSpPr>
          <p:cNvPr id="13" name="Straight Arrow Connector 7">
            <a:extLst>
              <a:ext uri="{FF2B5EF4-FFF2-40B4-BE49-F238E27FC236}">
                <a16:creationId xmlns:a16="http://schemas.microsoft.com/office/drawing/2014/main" id="{2700643E-431F-4143-BC13-7308CEE90099}"/>
              </a:ext>
            </a:extLst>
          </p:cNvPr>
          <p:cNvCxnSpPr/>
          <p:nvPr/>
        </p:nvCxnSpPr>
        <p:spPr>
          <a:xfrm>
            <a:off x="3779912" y="2420888"/>
            <a:ext cx="1152525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C3CAC5B-2AA6-4E4B-83E3-36076E9821A8}"/>
              </a:ext>
            </a:extLst>
          </p:cNvPr>
          <p:cNvSpPr/>
          <p:nvPr/>
        </p:nvSpPr>
        <p:spPr>
          <a:xfrm>
            <a:off x="1440049" y="5085184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fr-FR" sz="2000" b="1" dirty="0">
                <a:latin typeface="Gill Sans MT" panose="020B0502020104020203" pitchFamily="34" charset="0"/>
              </a:rPr>
              <a:t>Для повышения производительности животноводства необходимо </a:t>
            </a:r>
            <a:r>
              <a:rPr lang="ru-RU" altLang="fr-FR" sz="2000" b="1" dirty="0">
                <a:solidFill>
                  <a:srgbClr val="FF0000"/>
                </a:solidFill>
                <a:latin typeface="Gill Sans MT" panose="020B0502020104020203" pitchFamily="34" charset="0"/>
              </a:rPr>
              <a:t>надежное</a:t>
            </a:r>
            <a:r>
              <a:rPr lang="ru-RU" altLang="fr-FR" sz="2000" b="1" dirty="0">
                <a:latin typeface="Gill Sans MT" panose="020B0502020104020203" pitchFamily="34" charset="0"/>
              </a:rPr>
              <a:t> решение по идентификации</a:t>
            </a:r>
            <a:r>
              <a:rPr lang="ru-RU" altLang="fr-FR" sz="2400" b="1" dirty="0">
                <a:latin typeface="Gill Sans MT" panose="020B0502020104020203" pitchFamily="34" charset="0"/>
              </a:rPr>
              <a:t>.</a:t>
            </a:r>
            <a:endParaRPr lang="en-US" altLang="fr-FR" sz="2400" b="1" dirty="0">
              <a:latin typeface="Gill Sans MT" panose="020B0502020104020203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FA1BC1E-6B98-4122-A0EA-79F63EEE5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051" y="2118347"/>
            <a:ext cx="1792047" cy="10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DF1BD-447B-462C-BFBF-1788A51E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Производительность </a:t>
            </a:r>
            <a:r>
              <a:rPr lang="en-US" dirty="0"/>
              <a:t>: </a:t>
            </a:r>
            <a:r>
              <a:rPr lang="ru-RU" dirty="0"/>
              <a:t>критерии</a:t>
            </a:r>
            <a:r>
              <a:rPr lang="en-US" dirty="0"/>
              <a:t> </a:t>
            </a:r>
            <a:r>
              <a:rPr lang="fr-FR" dirty="0"/>
              <a:t>EID(HDX &amp; FDX</a:t>
            </a:r>
            <a:r>
              <a:rPr lang="ru-RU" dirty="0"/>
              <a:t>)</a:t>
            </a:r>
            <a:r>
              <a:rPr lang="en-US" dirty="0"/>
              <a:t>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6C8212-E70F-4725-ABDB-3C221A569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 Нормы </a:t>
            </a:r>
            <a:r>
              <a:rPr lang="en-US" dirty="0"/>
              <a:t>ISO 11784/11785</a:t>
            </a:r>
          </a:p>
          <a:p>
            <a:endParaRPr lang="en-US" dirty="0"/>
          </a:p>
          <a:p>
            <a:r>
              <a:rPr lang="ru-RU" dirty="0"/>
              <a:t>Чип</a:t>
            </a:r>
            <a:endParaRPr lang="en-US" dirty="0"/>
          </a:p>
          <a:p>
            <a:endParaRPr lang="en-US" dirty="0"/>
          </a:p>
          <a:p>
            <a:r>
              <a:rPr lang="ru-RU" dirty="0"/>
              <a:t>Дизайн колье</a:t>
            </a:r>
            <a:endParaRPr lang="en-US" dirty="0"/>
          </a:p>
          <a:p>
            <a:endParaRPr lang="en-US" dirty="0"/>
          </a:p>
          <a:p>
            <a:r>
              <a:rPr lang="ru-RU" dirty="0"/>
              <a:t>Надежность (соединение - водонепроницаемое)</a:t>
            </a:r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2925EA-33CB-417C-B9D4-11439583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004048" y="2060848"/>
            <a:ext cx="2808312" cy="1857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9672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D89A9-0031-4F9A-827D-94960C8C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698" y="243508"/>
            <a:ext cx="6624736" cy="521196"/>
          </a:xfrm>
        </p:spPr>
        <p:txBody>
          <a:bodyPr/>
          <a:lstStyle/>
          <a:p>
            <a:pPr algn="ctr"/>
            <a:r>
              <a:rPr lang="ru-RU" dirty="0"/>
              <a:t>Ключевой фактор для успешной системы идентификации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B51654-93D4-4611-9FB4-F13392BF8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0514" y="2276872"/>
            <a:ext cx="8280920" cy="23042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altLang="fr-FR" sz="3600" b="1" dirty="0">
                <a:solidFill>
                  <a:srgbClr val="FF3300"/>
                </a:solidFill>
                <a:latin typeface="Gill Sans MT" panose="020B0502020104020203" pitchFamily="34" charset="0"/>
              </a:rPr>
              <a:t>Не ставьте под угрозу идентификацию ваших животных и управление животноводством используя образцы бирок плохого качества для идентификации животных.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773264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07A29-1057-422B-B7DD-5EB24BCF1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332656"/>
            <a:ext cx="6624736" cy="521196"/>
          </a:xfrm>
        </p:spPr>
        <p:txBody>
          <a:bodyPr/>
          <a:lstStyle/>
          <a:p>
            <a:pPr algn="ctr"/>
            <a:r>
              <a:rPr lang="ru-RU" dirty="0"/>
              <a:t>Ключевой фактор для успешной системы идентификации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86EC64-7D3C-407A-91B0-6C334FA78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741" y="2204864"/>
            <a:ext cx="8280920" cy="187220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Максимальный </a:t>
            </a:r>
          </a:p>
          <a:p>
            <a:pPr marL="0" indent="0">
              <a:buNone/>
            </a:pPr>
            <a:r>
              <a:rPr lang="ru-RU" dirty="0"/>
              <a:t>процент удержания</a:t>
            </a:r>
          </a:p>
          <a:p>
            <a:r>
              <a:rPr lang="ru-RU" dirty="0"/>
              <a:t>Высокий процент </a:t>
            </a:r>
          </a:p>
          <a:p>
            <a:pPr marL="0" indent="0">
              <a:buNone/>
            </a:pPr>
            <a:r>
              <a:rPr lang="ru-RU" dirty="0"/>
              <a:t>    считываемости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4" name="Groupe 9">
            <a:extLst>
              <a:ext uri="{FF2B5EF4-FFF2-40B4-BE49-F238E27FC236}">
                <a16:creationId xmlns:a16="http://schemas.microsoft.com/office/drawing/2014/main" id="{A8BB0669-6D98-4DED-BCD7-238372524ADE}"/>
              </a:ext>
            </a:extLst>
          </p:cNvPr>
          <p:cNvGrpSpPr>
            <a:grpSpLocks/>
          </p:cNvGrpSpPr>
          <p:nvPr/>
        </p:nvGrpSpPr>
        <p:grpSpPr bwMode="auto">
          <a:xfrm>
            <a:off x="5652120" y="2204864"/>
            <a:ext cx="2819400" cy="2165350"/>
            <a:chOff x="1115616" y="4509120"/>
            <a:chExt cx="2819400" cy="216535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8B389990-6869-4412-99DE-CB42AA5A2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2819400" cy="216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DFD5CD0-0889-499E-AF2C-D439CF49E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2" t="2208" r="1282" b="2208"/>
            <a:stretch>
              <a:fillRect/>
            </a:stretch>
          </p:blipFill>
          <p:spPr bwMode="auto">
            <a:xfrm>
              <a:off x="1322040" y="4616668"/>
              <a:ext cx="2448272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1047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F8C485-FBC6-43BB-BEF0-AB398D9E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52713"/>
            <a:ext cx="6624736" cy="521196"/>
          </a:xfrm>
        </p:spPr>
        <p:txBody>
          <a:bodyPr/>
          <a:lstStyle/>
          <a:p>
            <a:pPr algn="ctr"/>
            <a:r>
              <a:rPr lang="ru-RU" dirty="0"/>
              <a:t>Ключевой фактор для успешной системы идентификации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5C6A65-DDC6-4DEA-9085-DD8EBB4C95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Превосходный профиль удержания</a:t>
            </a:r>
            <a:r>
              <a:rPr lang="en-US" sz="2400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/>
              <a:t>Превосходный профиль удержания</a:t>
            </a:r>
            <a:r>
              <a:rPr lang="en-US" sz="2200" dirty="0"/>
              <a:t> 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/>
          </a:p>
          <a:p>
            <a:pPr lvl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200" dirty="0"/>
              <a:t> </a:t>
            </a:r>
            <a:r>
              <a:rPr lang="ru-RU" sz="2200" dirty="0"/>
              <a:t>Жаркая или холодная погода</a:t>
            </a:r>
            <a:endParaRPr lang="en-US" sz="2200" dirty="0"/>
          </a:p>
          <a:p>
            <a:pPr lvl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200" dirty="0"/>
              <a:t> </a:t>
            </a:r>
            <a:r>
              <a:rPr lang="ru-RU" sz="2200" dirty="0"/>
              <a:t>Сухая или влажная погода</a:t>
            </a:r>
            <a:endParaRPr lang="en-US" sz="2200" dirty="0"/>
          </a:p>
          <a:p>
            <a:pPr lvl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200" dirty="0"/>
              <a:t> </a:t>
            </a:r>
            <a:r>
              <a:rPr lang="ru-RU" sz="2200" dirty="0"/>
              <a:t>Требование короткого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ru-RU" sz="2200" dirty="0"/>
              <a:t>    или длительного срока службы</a:t>
            </a:r>
            <a:endParaRPr lang="en-US" sz="2200" dirty="0"/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ru-RU" sz="2200" dirty="0"/>
              <a:t>Высокий уровень литья пластмасс</a:t>
            </a:r>
            <a:r>
              <a:rPr lang="en-US" sz="2400" dirty="0"/>
              <a:t>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/>
          </a:p>
          <a:p>
            <a:pPr lvl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200" dirty="0"/>
              <a:t> </a:t>
            </a:r>
            <a:r>
              <a:rPr lang="ru-RU" sz="2200" dirty="0"/>
              <a:t>Дизайн бирки мама</a:t>
            </a:r>
            <a:endParaRPr lang="en-US" sz="2200" dirty="0"/>
          </a:p>
          <a:p>
            <a:pPr lvl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200" dirty="0"/>
              <a:t> </a:t>
            </a:r>
            <a:r>
              <a:rPr lang="ru-RU" sz="2200" dirty="0"/>
              <a:t>Дизайн бирки папа</a:t>
            </a:r>
            <a:endParaRPr lang="en-US" sz="2200" dirty="0"/>
          </a:p>
          <a:p>
            <a:pPr lvl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200" dirty="0"/>
              <a:t> </a:t>
            </a:r>
            <a:r>
              <a:rPr lang="ru-RU" sz="2200" dirty="0"/>
              <a:t>Оптимизированная резистентность</a:t>
            </a:r>
            <a:endParaRPr lang="en-US" sz="2200" dirty="0"/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  </a:t>
            </a:r>
            <a:r>
              <a:rPr lang="ru-RU" sz="2200" dirty="0"/>
              <a:t>Чистая и гигиеническая ферма</a:t>
            </a:r>
            <a:endParaRPr lang="en-US" sz="22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  </a:t>
            </a:r>
            <a:r>
              <a:rPr lang="ru-RU" sz="2200" dirty="0"/>
              <a:t>Правильная процедура маркировки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DAAE93-A7FD-4F61-A6F0-1DC7126F3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38536"/>
            <a:ext cx="2135684" cy="321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176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D32BA-B0E7-4907-9020-A8B58534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61949"/>
            <a:ext cx="6624736" cy="521196"/>
          </a:xfrm>
        </p:spPr>
        <p:txBody>
          <a:bodyPr/>
          <a:lstStyle/>
          <a:p>
            <a:pPr algn="ctr"/>
            <a:r>
              <a:rPr lang="ru-RU" dirty="0"/>
              <a:t>Ключевой фактор для успешной системы идентификации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0AD657-A6F1-45F0-9129-017365AFE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Чтобы получить максимальную считываемость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ru-RU" dirty="0"/>
              <a:t>Адаптированная полиуретановая мягкость</a:t>
            </a:r>
            <a:endParaRPr lang="en-US" dirty="0"/>
          </a:p>
          <a:p>
            <a:r>
              <a:rPr lang="ru-RU" dirty="0"/>
              <a:t>Премиальный лазер</a:t>
            </a:r>
            <a:endParaRPr lang="fr-FR" dirty="0"/>
          </a:p>
        </p:txBody>
      </p:sp>
      <p:pic>
        <p:nvPicPr>
          <p:cNvPr id="4" name="Content Placeholder 5" descr="printed female tag.jpg">
            <a:extLst>
              <a:ext uri="{FF2B5EF4-FFF2-40B4-BE49-F238E27FC236}">
                <a16:creationId xmlns:a16="http://schemas.microsoft.com/office/drawing/2014/main" id="{C12C0121-9118-42C5-9C74-672AB3ED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896" y="2780928"/>
            <a:ext cx="2363788" cy="3123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1CC208-9727-4298-B43C-AA99E30EC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84" y="3645025"/>
            <a:ext cx="302345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26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8B7D85D-B6E1-41CC-AA1F-54C72E382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1" b="39801"/>
          <a:stretch/>
        </p:blipFill>
        <p:spPr>
          <a:xfrm>
            <a:off x="1019875" y="1844824"/>
            <a:ext cx="7104250" cy="35283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4110B17-346D-41A7-AB51-4E8822587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53" y="4132077"/>
            <a:ext cx="1442644" cy="12447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4F7D7C1-6425-4235-B618-DF4E1391E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34" y="1700808"/>
            <a:ext cx="1442644" cy="12447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40FD72-25C0-4C20-BB2F-F1502E6B45C1}"/>
              </a:ext>
            </a:extLst>
          </p:cNvPr>
          <p:cNvSpPr/>
          <p:nvPr/>
        </p:nvSpPr>
        <p:spPr>
          <a:xfrm>
            <a:off x="6084168" y="5517232"/>
            <a:ext cx="2780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hlinkClick r:id="rId4" action="ppaction://hlinksldjump"/>
              </a:rPr>
              <a:t>Вернуться к </a:t>
            </a:r>
            <a:r>
              <a:rPr lang="en-US" i="1" dirty="0">
                <a:hlinkClick r:id="rId4" action="ppaction://hlinksldjump"/>
              </a:rPr>
              <a:t>« </a:t>
            </a:r>
            <a:r>
              <a:rPr lang="ru-RU" i="1" dirty="0">
                <a:hlinkClick r:id="rId4" action="ppaction://hlinksldjump"/>
              </a:rPr>
              <a:t>Выгоды</a:t>
            </a:r>
            <a:r>
              <a:rPr lang="en-US" sz="1400" dirty="0">
                <a:hlinkClick r:id="rId4" action="ppaction://hlinksldjump"/>
              </a:rPr>
              <a:t>»</a:t>
            </a:r>
            <a:endParaRPr lang="en-US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624736" cy="521196"/>
          </a:xfrm>
        </p:spPr>
        <p:txBody>
          <a:bodyPr/>
          <a:lstStyle/>
          <a:p>
            <a:pPr algn="ctr"/>
            <a:r>
              <a:rPr lang="ru-RU" dirty="0"/>
              <a:t>Электронная идентификация и программное обеспечение для управления стадом</a:t>
            </a:r>
          </a:p>
        </p:txBody>
      </p:sp>
    </p:spTree>
    <p:extLst>
      <p:ext uri="{BB962C8B-B14F-4D97-AF65-F5344CB8AC3E}">
        <p14:creationId xmlns:p14="http://schemas.microsoft.com/office/powerpoint/2010/main" val="2765623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9C217-5B67-406E-B8F6-706BAB70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Автоматическая система взвешивания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4DF37A-6B55-456F-A777-2883A7AF8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3" y="2420938"/>
            <a:ext cx="189191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A1A2A31-F072-40E9-94FE-F66EE356D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1804987"/>
            <a:ext cx="26003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A0D223D-D382-4A10-A013-562415BAD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39" y="2453211"/>
            <a:ext cx="2052646" cy="161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us 5">
            <a:extLst>
              <a:ext uri="{FF2B5EF4-FFF2-40B4-BE49-F238E27FC236}">
                <a16:creationId xmlns:a16="http://schemas.microsoft.com/office/drawing/2014/main" id="{FE582119-38AB-40C0-AB3C-0BA6AE3B5D51}"/>
              </a:ext>
            </a:extLst>
          </p:cNvPr>
          <p:cNvSpPr/>
          <p:nvPr/>
        </p:nvSpPr>
        <p:spPr>
          <a:xfrm>
            <a:off x="2589212" y="2852737"/>
            <a:ext cx="649287" cy="647700"/>
          </a:xfrm>
          <a:prstGeom prst="mathPlus">
            <a:avLst>
              <a:gd name="adj1" fmla="val 1039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Plus 5">
            <a:extLst>
              <a:ext uri="{FF2B5EF4-FFF2-40B4-BE49-F238E27FC236}">
                <a16:creationId xmlns:a16="http://schemas.microsoft.com/office/drawing/2014/main" id="{AD90ED52-D428-4F18-96D1-77853F8B13EF}"/>
              </a:ext>
            </a:extLst>
          </p:cNvPr>
          <p:cNvSpPr/>
          <p:nvPr/>
        </p:nvSpPr>
        <p:spPr>
          <a:xfrm>
            <a:off x="5927579" y="2852737"/>
            <a:ext cx="649287" cy="647700"/>
          </a:xfrm>
          <a:prstGeom prst="mathPlus">
            <a:avLst>
              <a:gd name="adj1" fmla="val 1039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684278-3B48-419D-BAF7-38D7768437DC}"/>
              </a:ext>
            </a:extLst>
          </p:cNvPr>
          <p:cNvSpPr txBox="1"/>
          <p:nvPr/>
        </p:nvSpPr>
        <p:spPr>
          <a:xfrm>
            <a:off x="5855672" y="5452212"/>
            <a:ext cx="31808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hlinkClick r:id="rId5" action="ppaction://hlinksldjump"/>
              </a:rPr>
              <a:t>Вернуться к </a:t>
            </a:r>
            <a:r>
              <a:rPr lang="en-US" sz="2000" i="1" dirty="0">
                <a:latin typeface="+mn-lt"/>
                <a:cs typeface="+mn-cs"/>
                <a:hlinkClick r:id="rId5" action="ppaction://hlinksldjump"/>
              </a:rPr>
              <a:t>« </a:t>
            </a:r>
            <a:r>
              <a:rPr lang="ru-RU" sz="2000" i="1" dirty="0">
                <a:hlinkClick r:id="rId5" action="ppaction://hlinksldjump"/>
              </a:rPr>
              <a:t>Выгоды</a:t>
            </a:r>
            <a:r>
              <a:rPr lang="en-US" sz="1600" dirty="0">
                <a:latin typeface="+mn-lt"/>
                <a:cs typeface="+mn-cs"/>
                <a:hlinkClick r:id="rId5" action="ppaction://hlinksldjump"/>
              </a:rPr>
              <a:t>»</a:t>
            </a:r>
            <a:endParaRPr lang="en-US" sz="1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547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72AB18-21ED-47BE-B253-FD92D428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Автоматическая система сортировки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7E5EEA0-0CF1-4CED-B209-9DBA8021B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00" y="3033142"/>
            <a:ext cx="1690741" cy="12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us 5">
            <a:extLst>
              <a:ext uri="{FF2B5EF4-FFF2-40B4-BE49-F238E27FC236}">
                <a16:creationId xmlns:a16="http://schemas.microsoft.com/office/drawing/2014/main" id="{E46F3ADC-6B64-4B48-BF7B-72EDA7FB9585}"/>
              </a:ext>
            </a:extLst>
          </p:cNvPr>
          <p:cNvSpPr/>
          <p:nvPr/>
        </p:nvSpPr>
        <p:spPr>
          <a:xfrm>
            <a:off x="4456160" y="3393183"/>
            <a:ext cx="649287" cy="647700"/>
          </a:xfrm>
          <a:prstGeom prst="mathPlus">
            <a:avLst>
              <a:gd name="adj1" fmla="val 1039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BAD18F7-21E8-45D1-9988-A9B3D09C4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44824"/>
            <a:ext cx="2333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042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70398-8EC4-415F-801E-39C1DD36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Автоматическая система сортировки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68EA293-4FBB-4B59-A740-8A094139F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678737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>
            <a:extLst>
              <a:ext uri="{FF2B5EF4-FFF2-40B4-BE49-F238E27FC236}">
                <a16:creationId xmlns:a16="http://schemas.microsoft.com/office/drawing/2014/main" id="{3A767F5A-2875-4285-921D-776EDEE9F2AB}"/>
              </a:ext>
            </a:extLst>
          </p:cNvPr>
          <p:cNvSpPr/>
          <p:nvPr/>
        </p:nvSpPr>
        <p:spPr>
          <a:xfrm>
            <a:off x="4427538" y="3141663"/>
            <a:ext cx="936625" cy="4318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4F1627-E913-4131-8611-C7A53176F093}"/>
              </a:ext>
            </a:extLst>
          </p:cNvPr>
          <p:cNvSpPr txBox="1"/>
          <p:nvPr/>
        </p:nvSpPr>
        <p:spPr>
          <a:xfrm>
            <a:off x="827584" y="5558279"/>
            <a:ext cx="3911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hlinkClick r:id="rId3" action="ppaction://hlinksldjump"/>
              </a:rPr>
              <a:t>Вернуться к </a:t>
            </a:r>
            <a:r>
              <a:rPr lang="en-US" sz="2000" i="1" dirty="0">
                <a:latin typeface="+mn-lt"/>
                <a:cs typeface="+mn-cs"/>
                <a:hlinkClick r:id="rId3" action="ppaction://hlinksldjump"/>
              </a:rPr>
              <a:t> « </a:t>
            </a:r>
            <a:r>
              <a:rPr lang="ru-RU" sz="2000" i="1" dirty="0">
                <a:hlinkClick r:id="rId3" action="ppaction://hlinksldjump"/>
              </a:rPr>
              <a:t>Выгодам</a:t>
            </a:r>
            <a:r>
              <a:rPr lang="en-US" sz="2000" i="1" dirty="0">
                <a:latin typeface="+mn-lt"/>
                <a:cs typeface="+mn-cs"/>
                <a:hlinkClick r:id="rId3" action="ppaction://hlinksldjump"/>
              </a:rPr>
              <a:t> </a:t>
            </a:r>
            <a:r>
              <a:rPr lang="en-US" sz="1600" dirty="0">
                <a:latin typeface="+mn-lt"/>
                <a:cs typeface="+mn-cs"/>
                <a:hlinkClick r:id="rId3" action="ppaction://hlinksldjump"/>
              </a:rPr>
              <a:t>»</a:t>
            </a:r>
            <a:endParaRPr lang="en-US" sz="1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404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3A181-5E6C-4FD3-B586-0EB134E7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1" y="332656"/>
            <a:ext cx="6624736" cy="521196"/>
          </a:xfrm>
        </p:spPr>
        <p:txBody>
          <a:bodyPr/>
          <a:lstStyle/>
          <a:p>
            <a:pPr algn="ctr"/>
            <a:r>
              <a:rPr lang="ru-RU" dirty="0"/>
              <a:t>Коммуникация робототехники</a:t>
            </a:r>
            <a:br>
              <a:rPr lang="ru-RU" dirty="0"/>
            </a:b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8D68B8-7F17-4897-A9D0-D90AAAE0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58" y="2492896"/>
            <a:ext cx="22875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us 3">
            <a:extLst>
              <a:ext uri="{FF2B5EF4-FFF2-40B4-BE49-F238E27FC236}">
                <a16:creationId xmlns:a16="http://schemas.microsoft.com/office/drawing/2014/main" id="{CB7E841A-EBED-4C67-8081-6C452C7D8153}"/>
              </a:ext>
            </a:extLst>
          </p:cNvPr>
          <p:cNvSpPr/>
          <p:nvPr/>
        </p:nvSpPr>
        <p:spPr>
          <a:xfrm>
            <a:off x="4248150" y="3105150"/>
            <a:ext cx="647700" cy="647700"/>
          </a:xfrm>
          <a:prstGeom prst="mathPlus">
            <a:avLst>
              <a:gd name="adj1" fmla="val 1039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9BF4DC1-8FAE-4E4A-9092-C4A9DE8BD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74106"/>
            <a:ext cx="2998787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7">
            <a:extLst>
              <a:ext uri="{FF2B5EF4-FFF2-40B4-BE49-F238E27FC236}">
                <a16:creationId xmlns:a16="http://schemas.microsoft.com/office/drawing/2014/main" id="{173D7A1A-CF9C-4F04-979D-5923325F3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5143500"/>
            <a:ext cx="664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fr-FR" u="sng" dirty="0">
                <a:latin typeface="Gill Sans MT" panose="020B0502020104020203" pitchFamily="34" charset="0"/>
              </a:rPr>
              <a:t>Смотри на </a:t>
            </a:r>
            <a:r>
              <a:rPr lang="fr-FR" altLang="fr-FR" dirty="0">
                <a:latin typeface="Gill Sans MT" panose="020B0502020104020203" pitchFamily="34" charset="0"/>
              </a:rPr>
              <a:t> YOU TUBE  : Delaval Calf  Feeder CF150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C7D4E93-1C42-4D79-A667-6C1904197DA2}"/>
              </a:ext>
            </a:extLst>
          </p:cNvPr>
          <p:cNvSpPr txBox="1"/>
          <p:nvPr/>
        </p:nvSpPr>
        <p:spPr>
          <a:xfrm>
            <a:off x="5148064" y="5674488"/>
            <a:ext cx="35748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Вернуться к </a:t>
            </a:r>
            <a:r>
              <a:rPr lang="fr-FR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4" action="ppaction://hlinksldjump"/>
              </a:rPr>
              <a:t> « 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Выгодам</a:t>
            </a:r>
            <a:r>
              <a:rPr lang="fr-FR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4" action="ppaction://hlinksldjump"/>
              </a:rPr>
              <a:t> 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4" action="ppaction://hlinksldjump"/>
              </a:rPr>
              <a:t>»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323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7B123-10F6-452A-A3A7-4FF54736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404664"/>
            <a:ext cx="6624736" cy="521196"/>
          </a:xfrm>
        </p:spPr>
        <p:txBody>
          <a:bodyPr/>
          <a:lstStyle/>
          <a:p>
            <a:pPr algn="ctr"/>
            <a:r>
              <a:rPr lang="ru-RU" dirty="0"/>
              <a:t>Помощь в работе доильного оборудования</a:t>
            </a:r>
            <a:br>
              <a:rPr lang="ru-RU" dirty="0"/>
            </a:b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04ABDA-0E9B-4A60-B540-3BCECA6B8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179074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us 6">
            <a:extLst>
              <a:ext uri="{FF2B5EF4-FFF2-40B4-BE49-F238E27FC236}">
                <a16:creationId xmlns:a16="http://schemas.microsoft.com/office/drawing/2014/main" id="{DA3003E7-A46D-422C-9FEE-5716711ECDCB}"/>
              </a:ext>
            </a:extLst>
          </p:cNvPr>
          <p:cNvSpPr/>
          <p:nvPr/>
        </p:nvSpPr>
        <p:spPr>
          <a:xfrm>
            <a:off x="4351433" y="3124627"/>
            <a:ext cx="647700" cy="647700"/>
          </a:xfrm>
          <a:prstGeom prst="mathPlus">
            <a:avLst>
              <a:gd name="adj1" fmla="val 1039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5E3AE9B-8018-4844-A40C-452C6420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851471" y="3483609"/>
            <a:ext cx="2976562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31D69ED-0372-4F76-863D-483B80A29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570656" y="3483610"/>
            <a:ext cx="2721874" cy="172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C9FCE3F-39BD-43A5-A016-62693C806B42}"/>
              </a:ext>
            </a:extLst>
          </p:cNvPr>
          <p:cNvSpPr txBox="1"/>
          <p:nvPr/>
        </p:nvSpPr>
        <p:spPr>
          <a:xfrm>
            <a:off x="4999133" y="5587910"/>
            <a:ext cx="3260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hlinkClick r:id="rId5" action="ppaction://hlinksldjump"/>
              </a:rPr>
              <a:t>Вернуться к</a:t>
            </a:r>
            <a:r>
              <a:rPr lang="fr-FR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5" action="ppaction://hlinksldjump"/>
              </a:rPr>
              <a:t> « 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hlinkClick r:id="rId5" action="ppaction://hlinksldjump"/>
              </a:rPr>
              <a:t>Выгодам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5" action="ppaction://hlinksldjump"/>
              </a:rPr>
              <a:t> 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5" action="ppaction://hlinksldjump"/>
              </a:rPr>
              <a:t>»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08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298F0-7B80-4D8C-972D-03767B9A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64" y="476672"/>
            <a:ext cx="6624736" cy="521196"/>
          </a:xfrm>
        </p:spPr>
        <p:txBody>
          <a:bodyPr/>
          <a:lstStyle/>
          <a:p>
            <a:pPr algn="ctr"/>
            <a:r>
              <a:rPr lang="ru-RU" dirty="0"/>
              <a:t>Производительность </a:t>
            </a:r>
            <a:r>
              <a:rPr lang="en-US" dirty="0"/>
              <a:t>EID(HDX &amp; FDX): </a:t>
            </a:r>
            <a:r>
              <a:rPr lang="ru-RU" dirty="0"/>
              <a:t>параметры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DC20D6-3D90-4146-A9DE-76EA97B6F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ru-RU" dirty="0"/>
              <a:t>Минимальное поле активации</a:t>
            </a:r>
          </a:p>
          <a:p>
            <a:r>
              <a:rPr lang="ru-RU" dirty="0"/>
              <a:t>ΔV (</a:t>
            </a:r>
            <a:r>
              <a:rPr lang="ru-RU" dirty="0" err="1"/>
              <a:t>Delta</a:t>
            </a:r>
            <a:r>
              <a:rPr lang="ru-RU" dirty="0"/>
              <a:t> V) Чувствительность чтения</a:t>
            </a:r>
          </a:p>
          <a:p>
            <a:r>
              <a:rPr lang="ru-RU" dirty="0"/>
              <a:t>Расстояние считывания = Компромисс между минимальным активирующим полем + ΔV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63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986C77-B557-4E09-AC1F-CBC2BAC4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Минимальное поле активации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3C963C-2DC2-4BCD-A973-CF6419CEA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68" y="980728"/>
            <a:ext cx="8280920" cy="432048"/>
          </a:xfrm>
        </p:spPr>
        <p:txBody>
          <a:bodyPr>
            <a:normAutofit/>
          </a:bodyPr>
          <a:lstStyle/>
          <a:p>
            <a:r>
              <a:rPr lang="ru-RU" sz="2000" dirty="0"/>
              <a:t>Нижний минимум</a:t>
            </a:r>
            <a:r>
              <a:rPr lang="en-US" sz="2000" dirty="0"/>
              <a:t> = </a:t>
            </a:r>
            <a:r>
              <a:rPr lang="ru-RU" sz="2000" dirty="0"/>
              <a:t>это лучше всего</a:t>
            </a:r>
            <a:endParaRPr lang="en-US" sz="20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6107758-DF4C-4601-82A5-FF62D58FF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9708"/>
            <a:ext cx="768890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15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CA8C0-72D9-4612-B32E-5461BC76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∆V – </a:t>
            </a:r>
            <a:r>
              <a:rPr lang="ru-RU" dirty="0"/>
              <a:t>чувствительность чтения</a:t>
            </a:r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FA0F49-8E15-4B13-8388-2C2C1EE527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69" y="976965"/>
            <a:ext cx="8280920" cy="404614"/>
          </a:xfrm>
        </p:spPr>
        <p:txBody>
          <a:bodyPr>
            <a:normAutofit/>
          </a:bodyPr>
          <a:lstStyle/>
          <a:p>
            <a:r>
              <a:rPr lang="ru-RU" sz="2000" dirty="0"/>
              <a:t>Наибольшая чувствительность = это лучше всего</a:t>
            </a:r>
            <a:endParaRPr lang="en-US" sz="20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629C988-9F9D-4798-BDBB-F50B29DF0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00808"/>
            <a:ext cx="7704855" cy="435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91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7CA5B-BC7E-4593-A51B-FB7A2AA5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Дистанция считывания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158A61-12DC-4751-8FC1-4D2A52B6F9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68" y="1052736"/>
            <a:ext cx="8280920" cy="432048"/>
          </a:xfrm>
        </p:spPr>
        <p:txBody>
          <a:bodyPr>
            <a:normAutofit/>
          </a:bodyPr>
          <a:lstStyle/>
          <a:p>
            <a:r>
              <a:rPr lang="ru-RU" altLang="fr-FR" sz="2000" dirty="0"/>
              <a:t> Бирка оптимизирована для 2 релевантных считывателей рынка:</a:t>
            </a:r>
            <a:endParaRPr lang="en-US" altLang="fr-FR" sz="2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8DF550-3F29-4CD8-A37F-78CE7E72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5643562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4763AE1-B269-4B8F-908F-D9A392A2EEAC}"/>
              </a:ext>
            </a:extLst>
          </p:cNvPr>
          <p:cNvSpPr txBox="1"/>
          <p:nvPr/>
        </p:nvSpPr>
        <p:spPr>
          <a:xfrm>
            <a:off x="467544" y="2204864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Хорошее чтение зависит от положения и ориентации бирки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Показатель </a:t>
            </a:r>
            <a:r>
              <a:rPr lang="en-US" dirty="0"/>
              <a:t>c</a:t>
            </a:r>
            <a:r>
              <a:rPr lang="ru-RU" dirty="0" err="1"/>
              <a:t>читываемости</a:t>
            </a:r>
            <a:r>
              <a:rPr lang="ru-RU" dirty="0"/>
              <a:t> варьируется в зависимости от считывателя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8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473B0-09CD-49DB-B352-5F911A64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Дистанция считывания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7F6F16-D348-469C-A199-6AADF11FB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65760" indent="-283464">
              <a:buNone/>
              <a:defRPr/>
            </a:pPr>
            <a:r>
              <a:rPr lang="ru-RU" sz="3200" b="1" u="sng" dirty="0">
                <a:solidFill>
                  <a:schemeClr val="accent5">
                    <a:lumMod val="75000"/>
                  </a:schemeClr>
                </a:solidFill>
              </a:rPr>
              <a:t>Показатели производительности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39496" indent="-4572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Портативный считыватель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:</a:t>
            </a:r>
          </a:p>
          <a:p>
            <a:pPr marL="365760" indent="-283464"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от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10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до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30 cm</a:t>
            </a:r>
          </a:p>
          <a:p>
            <a:pPr marL="365760" indent="-283464">
              <a:buNone/>
              <a:defRPr/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283464">
              <a:buNone/>
              <a:defRPr/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39496" indent="-4572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Стационарный считыватель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:</a:t>
            </a:r>
          </a:p>
          <a:p>
            <a:pPr marL="365760" indent="-283464"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от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50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до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100 cm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89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A6AAF-E567-41C8-9ADC-EF37623E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Выгоды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ABB1FF-B4BE-45DD-9E3C-4B1DEB4DB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ru-RU" dirty="0"/>
              <a:t>Сделать легче работу по управлению стадом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ru-RU" dirty="0"/>
              <a:t>Автоматизация системы взвешивания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ru-RU" dirty="0"/>
              <a:t>Автоматизация сортировки животных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ru-RU" dirty="0"/>
              <a:t>Коммуникация робототехники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ru-RU" dirty="0"/>
              <a:t>Помощь в работе доильного оборудования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4490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ARDES">
      <a:dk1>
        <a:srgbClr val="0B1F2C"/>
      </a:dk1>
      <a:lt1>
        <a:srgbClr val="FFFFFF"/>
      </a:lt1>
      <a:dk2>
        <a:srgbClr val="0B1F2C"/>
      </a:dk2>
      <a:lt2>
        <a:srgbClr val="FFFFFF"/>
      </a:lt2>
      <a:accent1>
        <a:srgbClr val="BD4700"/>
      </a:accent1>
      <a:accent2>
        <a:srgbClr val="BD4700"/>
      </a:accent2>
      <a:accent3>
        <a:srgbClr val="AF851E"/>
      </a:accent3>
      <a:accent4>
        <a:srgbClr val="AF851E"/>
      </a:accent4>
      <a:accent5>
        <a:srgbClr val="0B1F2C"/>
      </a:accent5>
      <a:accent6>
        <a:srgbClr val="0B1F2C"/>
      </a:accent6>
      <a:hlink>
        <a:srgbClr val="BD4700"/>
      </a:hlink>
      <a:folHlink>
        <a:srgbClr val="AF851E"/>
      </a:folHlink>
    </a:clrScheme>
    <a:fontScheme name="Thème ARD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</TotalTime>
  <Words>889</Words>
  <Application>Microsoft Office PowerPoint</Application>
  <PresentationFormat>Экран (4:3)</PresentationFormat>
  <Paragraphs>305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Calibri</vt:lpstr>
      <vt:lpstr>Gill Sans MT</vt:lpstr>
      <vt:lpstr>Helvetica</vt:lpstr>
      <vt:lpstr>Tahoma</vt:lpstr>
      <vt:lpstr>Times New Roman</vt:lpstr>
      <vt:lpstr>Wingdings</vt:lpstr>
      <vt:lpstr>Wingdings 2</vt:lpstr>
      <vt:lpstr>Thème Office</vt:lpstr>
      <vt:lpstr>Электронная идентификация</vt:lpstr>
      <vt:lpstr>Принцип</vt:lpstr>
      <vt:lpstr>Производительность : критерии EID(HDX &amp; FDX):</vt:lpstr>
      <vt:lpstr>Производительность EID(HDX &amp; FDX): параметры</vt:lpstr>
      <vt:lpstr>Минимальное поле активации</vt:lpstr>
      <vt:lpstr>∆V – чувствительность чтения </vt:lpstr>
      <vt:lpstr>Дистанция считывания</vt:lpstr>
      <vt:lpstr>Дистанция считывания</vt:lpstr>
      <vt:lpstr>Выгоды</vt:lpstr>
      <vt:lpstr>Способы улучшения результатов животноводства</vt:lpstr>
      <vt:lpstr>Управление стадом</vt:lpstr>
      <vt:lpstr>Управление стадом</vt:lpstr>
      <vt:lpstr>Управление стадом</vt:lpstr>
      <vt:lpstr>Улучшение характеристик животноводства</vt:lpstr>
      <vt:lpstr>Улучшение характеристик животноводства</vt:lpstr>
      <vt:lpstr>Улучшение характеристик животноводства</vt:lpstr>
      <vt:lpstr>Улучшение характеристик животноводства</vt:lpstr>
      <vt:lpstr>Улучшение характеристик животноводства</vt:lpstr>
      <vt:lpstr>Улучшение характеристик животноводства</vt:lpstr>
      <vt:lpstr>Улучшение характеристик животноводства</vt:lpstr>
      <vt:lpstr>Улучшение характеристик животноводства</vt:lpstr>
      <vt:lpstr>Улучшение характеристик животноводства</vt:lpstr>
      <vt:lpstr>Улучшение характеристик животноводства</vt:lpstr>
      <vt:lpstr>Улучшение характеристик животноводства</vt:lpstr>
      <vt:lpstr>Улучшение характеристик животноводства</vt:lpstr>
      <vt:lpstr>Улучшение характеристик животноводства</vt:lpstr>
      <vt:lpstr>Улучшение характеристик животноводства</vt:lpstr>
      <vt:lpstr>Управление стадом</vt:lpstr>
      <vt:lpstr>ARDES</vt:lpstr>
      <vt:lpstr>Ключевой фактор для успешной системы идентификации</vt:lpstr>
      <vt:lpstr>Ключевой фактор для успешной системы идентификации </vt:lpstr>
      <vt:lpstr>Ключевой фактор для успешной системы идентификации </vt:lpstr>
      <vt:lpstr>Ключевой фактор для успешной системы идентификации </vt:lpstr>
      <vt:lpstr>Электронная идентификация и программное обеспечение для управления стадом</vt:lpstr>
      <vt:lpstr>Автоматическая система взвешивания</vt:lpstr>
      <vt:lpstr>Автоматическая система сортировки</vt:lpstr>
      <vt:lpstr>Автоматическая система сортировки</vt:lpstr>
      <vt:lpstr>Коммуникация робототехники </vt:lpstr>
      <vt:lpstr>Помощь в работе доильного оборудования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Secrétaire 1</dc:creator>
  <cp:lastModifiedBy>Ирина Головкова</cp:lastModifiedBy>
  <cp:revision>192</cp:revision>
  <dcterms:created xsi:type="dcterms:W3CDTF">2012-01-30T08:36:04Z</dcterms:created>
  <dcterms:modified xsi:type="dcterms:W3CDTF">2019-03-21T09:50:32Z</dcterms:modified>
</cp:coreProperties>
</file>