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handoutMasterIdLst>
    <p:handoutMasterId r:id="rId10"/>
  </p:handoutMasterIdLst>
  <p:sldIdLst>
    <p:sldId id="260" r:id="rId2"/>
    <p:sldId id="270" r:id="rId3"/>
    <p:sldId id="261" r:id="rId4"/>
    <p:sldId id="267" r:id="rId5"/>
    <p:sldId id="269" r:id="rId6"/>
    <p:sldId id="266" r:id="rId7"/>
    <p:sldId id="271" r:id="rId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2C"/>
    <a:srgbClr val="000000"/>
    <a:srgbClr val="D9A625"/>
    <a:srgbClr val="AF8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 autoAdjust="0"/>
    <p:restoredTop sz="94750" autoAdjust="0"/>
  </p:normalViewPr>
  <p:slideViewPr>
    <p:cSldViewPr>
      <p:cViewPr varScale="1">
        <p:scale>
          <a:sx n="110" d="100"/>
          <a:sy n="110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64128-22F3-4ED7-89FD-B6E9AEFD9868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0EA62-4220-4E4E-9D11-7C22A0B649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1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56DAC-4623-4033-BB24-DF3FD7ADCB79}" type="datetimeFigureOut">
              <a:rPr lang="fr-FR" smtClean="0"/>
              <a:pPr/>
              <a:t>22/05/2019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E492F-F10D-4A8A-8899-B156A48D8D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19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12" y="692696"/>
            <a:ext cx="4878288" cy="1681389"/>
          </a:xfrm>
          <a:prstGeom prst="rect">
            <a:avLst/>
          </a:prstGeom>
        </p:spPr>
      </p:pic>
      <p:sp>
        <p:nvSpPr>
          <p:cNvPr id="6" name="Bande diagonale 5"/>
          <p:cNvSpPr/>
          <p:nvPr userDrawn="1"/>
        </p:nvSpPr>
        <p:spPr>
          <a:xfrm>
            <a:off x="0" y="0"/>
            <a:ext cx="683568" cy="6226893"/>
          </a:xfrm>
          <a:prstGeom prst="diagStripe">
            <a:avLst>
              <a:gd name="adj" fmla="val 0"/>
            </a:avLst>
          </a:prstGeom>
          <a:solidFill>
            <a:srgbClr val="D9A625"/>
          </a:solidFill>
          <a:ln>
            <a:solidFill>
              <a:srgbClr val="D9A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8306911" y="6245314"/>
            <a:ext cx="837090" cy="2616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Page </a:t>
            </a:r>
            <a:fld id="{ED48BDA8-A7FF-4504-B72B-E3756E4090FF}" type="slidenum">
              <a:rPr kumimoji="0" lang="fr-FR" altLang="fr-FR" sz="1100" b="1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Zone de texte 2"/>
          <p:cNvSpPr txBox="1">
            <a:spLocks noChangeArrowheads="1"/>
          </p:cNvSpPr>
          <p:nvPr userDrawn="1"/>
        </p:nvSpPr>
        <p:spPr bwMode="auto">
          <a:xfrm>
            <a:off x="0" y="6226894"/>
            <a:ext cx="8316416" cy="298450"/>
          </a:xfrm>
          <a:prstGeom prst="rect">
            <a:avLst/>
          </a:prstGeom>
          <a:solidFill>
            <a:srgbClr val="0B1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fld id="{58DC2E26-56E0-4DF0-B1A4-4C1632F86459}" type="datetime3">
              <a:rPr kumimoji="0" lang="en-US" altLang="fr-F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t>22 May 2019</a:t>
            </a:fld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			                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ARDES ©				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7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suiv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395536" cy="6525344"/>
          </a:xfrm>
          <a:prstGeom prst="rect">
            <a:avLst/>
          </a:prstGeom>
          <a:solidFill>
            <a:srgbClr val="D9A625"/>
          </a:solidFill>
          <a:ln>
            <a:solidFill>
              <a:srgbClr val="D9A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022"/>
            <a:ext cx="1512168" cy="52119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339752" y="152023"/>
            <a:ext cx="6624736" cy="521196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683568" y="1196752"/>
            <a:ext cx="8280920" cy="489654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600">
                <a:latin typeface="+mj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2500">
                <a:latin typeface="+mj-lt"/>
              </a:defRPr>
            </a:lvl3pPr>
            <a:lvl4pPr marL="1600200" indent="-228600">
              <a:buFont typeface="Arial" panose="020B0604020202020204" pitchFamily="34" charset="0"/>
              <a:buChar char="•"/>
              <a:defRPr sz="2500">
                <a:latin typeface="+mj-lt"/>
              </a:defRPr>
            </a:lvl4pPr>
            <a:lvl5pPr marL="2057400" indent="-228600">
              <a:buFont typeface="Arial" panose="020B0604020202020204" pitchFamily="34" charset="0"/>
              <a:buChar char="•"/>
              <a:defRPr sz="2500">
                <a:latin typeface="+mj-lt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Zone de texte 2"/>
          <p:cNvSpPr txBox="1">
            <a:spLocks noChangeArrowheads="1"/>
          </p:cNvSpPr>
          <p:nvPr userDrawn="1"/>
        </p:nvSpPr>
        <p:spPr bwMode="auto">
          <a:xfrm>
            <a:off x="0" y="6226894"/>
            <a:ext cx="8316416" cy="298450"/>
          </a:xfrm>
          <a:prstGeom prst="rect">
            <a:avLst/>
          </a:prstGeom>
          <a:solidFill>
            <a:srgbClr val="0B1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fld id="{58DC2E26-56E0-4DF0-B1A4-4C1632F86459}" type="datetime3">
              <a:rPr kumimoji="0" lang="en-US" altLang="fr-FR" sz="11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t>22 May 2019</a:t>
            </a:fld>
            <a:r>
              <a:rPr kumimoji="0" lang="en-US" altLang="fr-FR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			                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ARDES ©				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8306911" y="6245314"/>
            <a:ext cx="837090" cy="2616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Page </a:t>
            </a:r>
            <a:fld id="{ED48BDA8-A7FF-4504-B72B-E3756E4090FF}" type="slidenum">
              <a:rPr kumimoji="0" lang="fr-FR" altLang="fr-FR" sz="1100" b="1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fr-FR" sz="11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18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5212" y="29969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ARDES с гордостью представляет свою новую бирку </a:t>
            </a:r>
            <a:r>
              <a:rPr lang="ru-RU" sz="2800" dirty="0" err="1"/>
              <a:t>Feedlot</a:t>
            </a:r>
            <a:endParaRPr lang="en-US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9633D6-B07C-4D9B-9BD2-78D7629C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293096"/>
            <a:ext cx="792088" cy="18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2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00DBA03-9E26-48C6-8A8B-9230B15DE7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6396" y="3184001"/>
            <a:ext cx="1743955" cy="20310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165C6A-B15B-4973-A447-FC76129D7F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91" y="4332828"/>
            <a:ext cx="1201632" cy="16597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204F1AA-A683-4459-A713-EE8DA1F5B5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32" y="3184001"/>
            <a:ext cx="1284174" cy="18586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EC527C-26C8-4E95-863C-F32F008A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1" y="4655640"/>
            <a:ext cx="1913115" cy="12596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7A1510-6936-4801-9896-F6B4FC081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7" y="2676515"/>
            <a:ext cx="1665163" cy="15049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40DECF6-B4D7-475D-9764-1F26D122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 использования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40F2D0-5C39-446A-BA7F-0F605AC13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568" y="1196752"/>
            <a:ext cx="8280920" cy="1152128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1800" b="1" dirty="0"/>
              <a:t>Экономия времени, </a:t>
            </a:r>
            <a:r>
              <a:rPr lang="ru-RU" sz="1800" dirty="0"/>
              <a:t>поскольку приложение выполняется только один раз</a:t>
            </a:r>
          </a:p>
          <a:p>
            <a:pPr>
              <a:buFont typeface="+mj-lt"/>
              <a:buAutoNum type="arabicPeriod"/>
            </a:pPr>
            <a:r>
              <a:rPr lang="ru-RU" sz="1800" b="1" dirty="0"/>
              <a:t>Высокая степень удержания </a:t>
            </a:r>
            <a:r>
              <a:rPr lang="ru-RU" sz="1800" dirty="0"/>
              <a:t>благодаря длинному штырьку в форме якоря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ru-RU" sz="1800" b="1" dirty="0"/>
              <a:t>Точное </a:t>
            </a:r>
            <a:r>
              <a:rPr lang="ru-RU" sz="1800" b="1" dirty="0" err="1"/>
              <a:t>прорезание</a:t>
            </a:r>
            <a:r>
              <a:rPr lang="ru-RU" sz="1800" b="1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ru-RU" sz="1800" b="1" dirty="0"/>
              <a:t>  4-х </a:t>
            </a:r>
            <a:r>
              <a:rPr lang="ru-RU" sz="1800" dirty="0"/>
              <a:t>сторонний штифт ограничивает риски заражения и ускоряет  заживление</a:t>
            </a:r>
            <a:r>
              <a:rPr lang="en-US" sz="1800" dirty="0"/>
              <a:t> </a:t>
            </a:r>
            <a:endParaRPr lang="ru-RU" sz="1800" dirty="0"/>
          </a:p>
          <a:p>
            <a:pPr>
              <a:buFont typeface="+mj-lt"/>
              <a:buAutoNum type="arabicPeriod"/>
            </a:pPr>
            <a:r>
              <a:rPr lang="ru-RU" sz="1800" b="1" dirty="0">
                <a:sym typeface="Wingdings" panose="05000000000000000000" pitchFamily="2" charset="2"/>
              </a:rPr>
              <a:t>Быстрое заживление </a:t>
            </a:r>
            <a:r>
              <a:rPr lang="ru-RU" sz="1800" dirty="0">
                <a:sym typeface="Wingdings" panose="05000000000000000000" pitchFamily="2" charset="2"/>
              </a:rPr>
              <a:t>снижает стресс у животных</a:t>
            </a:r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71A4118-F976-4DE6-950A-65B694E2F5D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64" y="2414496"/>
            <a:ext cx="1284175" cy="185863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1D6A456-D612-4A7B-9B7E-8191BD099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44" y="2414496"/>
            <a:ext cx="152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3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6D17290-8368-4B0C-840F-7FF1DCA05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3" y="1125287"/>
            <a:ext cx="2968041" cy="445206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216075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Возможности </a:t>
            </a:r>
            <a:r>
              <a:rPr lang="fr-FR" dirty="0"/>
              <a:t>Feedlot</a:t>
            </a:r>
            <a:endParaRPr lang="en-US" dirty="0"/>
          </a:p>
        </p:txBody>
      </p:sp>
      <p:cxnSp>
        <p:nvCxnSpPr>
          <p:cNvPr id="5" name="Connecteur droit avec flèche 4"/>
          <p:cNvCxnSpPr>
            <a:cxnSpLocks/>
          </p:cNvCxnSpPr>
          <p:nvPr/>
        </p:nvCxnSpPr>
        <p:spPr>
          <a:xfrm>
            <a:off x="2383971" y="4256314"/>
            <a:ext cx="211602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746756" y="4256314"/>
            <a:ext cx="2968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Сторона бирки</a:t>
            </a:r>
            <a:r>
              <a:rPr lang="en-US" sz="1600" b="1" dirty="0"/>
              <a:t>: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Полиуретан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Лучшая прочность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Большая поверхность для нанесения</a:t>
            </a:r>
            <a:endParaRPr lang="en-US" dirty="0"/>
          </a:p>
        </p:txBody>
      </p:sp>
      <p:cxnSp>
        <p:nvCxnSpPr>
          <p:cNvPr id="9" name="Connecteur droit avec flèche 8"/>
          <p:cNvCxnSpPr>
            <a:cxnSpLocks/>
          </p:cNvCxnSpPr>
          <p:nvPr/>
        </p:nvCxnSpPr>
        <p:spPr>
          <a:xfrm flipV="1">
            <a:off x="1766270" y="2132856"/>
            <a:ext cx="2805730" cy="28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5C8148B0-2A3A-4941-A208-A18779AB25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87892" y="2392675"/>
            <a:ext cx="1035096" cy="853752"/>
          </a:xfrm>
          <a:prstGeom prst="rect">
            <a:avLst/>
          </a:prstGeom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4746756" y="1911610"/>
            <a:ext cx="35900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Наконечник</a:t>
            </a:r>
            <a:r>
              <a:rPr lang="en-US" sz="1600" b="1" dirty="0"/>
              <a:t>: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Новый прочный пластик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/>
              <a:t>4 </a:t>
            </a:r>
            <a:r>
              <a:rPr lang="ru-RU" sz="1600" b="1" dirty="0"/>
              <a:t>грани  </a:t>
            </a:r>
            <a:r>
              <a:rPr lang="ru-RU" sz="1600" dirty="0"/>
              <a:t>по сравнению с 3 гранями на рынке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Требуется </a:t>
            </a:r>
            <a:r>
              <a:rPr lang="ru-RU" sz="1600" b="1" dirty="0"/>
              <a:t>меньше давления</a:t>
            </a:r>
            <a:r>
              <a:rPr lang="ru-RU" sz="1600" dirty="0"/>
              <a:t> для </a:t>
            </a:r>
            <a:r>
              <a:rPr lang="ru-RU" sz="1600" dirty="0" err="1"/>
              <a:t>прорезания</a:t>
            </a:r>
            <a:r>
              <a:rPr lang="ru-RU" sz="1600" dirty="0"/>
              <a:t> и прохождения</a:t>
            </a:r>
            <a:endParaRPr lang="en-US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8CCB30B-4DD1-40A1-81E8-3A5756917B39}"/>
              </a:ext>
            </a:extLst>
          </p:cNvPr>
          <p:cNvSpPr txBox="1"/>
          <p:nvPr/>
        </p:nvSpPr>
        <p:spPr>
          <a:xfrm>
            <a:off x="5436098" y="1337178"/>
            <a:ext cx="2900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Смесь двух типов сырья</a:t>
            </a:r>
            <a:endParaRPr lang="en-US" sz="1600" b="1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FB38473-66A8-450E-8488-6A722C261135}"/>
              </a:ext>
            </a:extLst>
          </p:cNvPr>
          <p:cNvCxnSpPr>
            <a:cxnSpLocks/>
          </p:cNvCxnSpPr>
          <p:nvPr/>
        </p:nvCxnSpPr>
        <p:spPr>
          <a:xfrm>
            <a:off x="1766270" y="2420889"/>
            <a:ext cx="1821622" cy="36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6787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4115D-A75E-4ED1-A97F-EE084733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188640"/>
            <a:ext cx="4176464" cy="521196"/>
          </a:xfrm>
        </p:spPr>
        <p:txBody>
          <a:bodyPr/>
          <a:lstStyle/>
          <a:p>
            <a:pPr algn="ctr"/>
            <a:r>
              <a:rPr lang="ru-RU" dirty="0"/>
              <a:t>Размеры, цены и цвета бирки </a:t>
            </a:r>
            <a:r>
              <a:rPr lang="en-US" dirty="0"/>
              <a:t>Feedlot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B5027B-DFD9-460D-8841-E990CC1A94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1640" y="1209111"/>
            <a:ext cx="3852428" cy="4536504"/>
          </a:xfrm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dirty="0"/>
              <a:t>Размеры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X-Large</a:t>
            </a:r>
            <a:r>
              <a:rPr lang="ru-RU" sz="2400" b="1" dirty="0"/>
              <a:t>:</a:t>
            </a:r>
            <a:endParaRPr lang="en-US" sz="2400" b="1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114*76mm</a:t>
            </a:r>
          </a:p>
          <a:p>
            <a:pPr marL="0" indent="0">
              <a:buNone/>
            </a:pPr>
            <a:r>
              <a:rPr lang="ru-RU" sz="2000" dirty="0"/>
              <a:t>Поверхность для нанесения</a:t>
            </a:r>
            <a:r>
              <a:rPr lang="en-US" sz="2000" dirty="0"/>
              <a:t>:6,0*7,5 cm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Large:</a:t>
            </a:r>
            <a:endParaRPr lang="ru-RU" sz="2400" b="1" dirty="0"/>
          </a:p>
          <a:p>
            <a:pPr marL="0" indent="0">
              <a:buNone/>
            </a:pPr>
            <a:r>
              <a:rPr lang="en-US" sz="2400" dirty="0"/>
              <a:t>91*61 mm</a:t>
            </a:r>
          </a:p>
          <a:p>
            <a:pPr marL="0" indent="0">
              <a:buNone/>
            </a:pPr>
            <a:r>
              <a:rPr lang="ru-RU" sz="2000" dirty="0"/>
              <a:t>Поверхность для нанесения</a:t>
            </a:r>
            <a:r>
              <a:rPr lang="en-US" sz="2000" dirty="0"/>
              <a:t>: 4,5*6,0 cm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/>
              <a:t>Small: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61*48mm</a:t>
            </a:r>
          </a:p>
          <a:p>
            <a:pPr marL="0" indent="0">
              <a:buNone/>
            </a:pPr>
            <a:r>
              <a:rPr lang="ru-RU" sz="2000" dirty="0"/>
              <a:t>Поверхность для нанесения</a:t>
            </a:r>
            <a:r>
              <a:rPr lang="en-US" sz="2000" dirty="0"/>
              <a:t>: 3,9*4,7 cm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D84069B-53AC-41BB-A1C2-55C152230846}"/>
              </a:ext>
            </a:extLst>
          </p:cNvPr>
          <p:cNvSpPr txBox="1">
            <a:spLocks/>
          </p:cNvSpPr>
          <p:nvPr/>
        </p:nvSpPr>
        <p:spPr>
          <a:xfrm>
            <a:off x="5292080" y="1209111"/>
            <a:ext cx="2304256" cy="4536504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/>
              <a:t>Цвета</a:t>
            </a:r>
            <a:endParaRPr lang="en-US" sz="2000" b="1" dirty="0"/>
          </a:p>
          <a:p>
            <a:pPr marL="0" indent="0">
              <a:buNone/>
            </a:pPr>
            <a:endParaRPr lang="fr-FR" sz="2000" dirty="0"/>
          </a:p>
          <a:p>
            <a:r>
              <a:rPr lang="ru-RU" sz="1600" dirty="0"/>
              <a:t>Желтый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ru-RU" sz="1600" dirty="0"/>
              <a:t>Красный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ru-RU" sz="1600" dirty="0"/>
              <a:t>Оранжевый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ru-RU" sz="1600" dirty="0"/>
              <a:t>Светло зеленый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ru-RU" sz="1600" dirty="0"/>
              <a:t>Белый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ru-RU" sz="1600" dirty="0"/>
              <a:t>Синий</a:t>
            </a: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ru-RU" sz="1600" dirty="0"/>
              <a:t>Розовый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2165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019199-0BBD-41F6-813E-1347BB8D9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576" y="1021268"/>
            <a:ext cx="2995886" cy="1615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Комплектующие части</a:t>
            </a:r>
            <a:endParaRPr lang="en-US" sz="1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Аппликатор из </a:t>
            </a:r>
            <a:r>
              <a:rPr lang="en-US" sz="1400" dirty="0"/>
              <a:t>ABS-</a:t>
            </a:r>
            <a:r>
              <a:rPr lang="ru-RU" sz="1400" dirty="0"/>
              <a:t>пластика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Иголка из нержавеющей стали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3A1DF37-9D08-45BA-A411-2A82B695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52023"/>
            <a:ext cx="6624736" cy="521196"/>
          </a:xfrm>
        </p:spPr>
        <p:txBody>
          <a:bodyPr/>
          <a:lstStyle/>
          <a:p>
            <a:pPr algn="ctr"/>
            <a:r>
              <a:rPr lang="ru-RU" dirty="0"/>
              <a:t> Аппликаторы </a:t>
            </a:r>
            <a:r>
              <a:rPr lang="fr-FR" dirty="0"/>
              <a:t>ARDES</a:t>
            </a:r>
            <a:r>
              <a:rPr lang="ru-RU" dirty="0"/>
              <a:t> для бирок</a:t>
            </a:r>
            <a:r>
              <a:rPr lang="fr-FR" dirty="0"/>
              <a:t> </a:t>
            </a:r>
            <a:r>
              <a:rPr lang="en-US" dirty="0"/>
              <a:t>Feedlot</a:t>
            </a:r>
            <a:r>
              <a:rPr lang="fr-FR" dirty="0"/>
              <a:t> 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22C099-6126-47A4-AE4C-B7D34AC7F7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56" y="3454540"/>
            <a:ext cx="3096342" cy="20642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22B3B5-9650-41BF-8EBC-5E8B953F8C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56" y="1554547"/>
            <a:ext cx="3427932" cy="22852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9B17F2-756D-440F-9B93-ED7514309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2" y="3641042"/>
            <a:ext cx="3240360" cy="2160240"/>
          </a:xfrm>
          <a:prstGeom prst="rect">
            <a:avLst/>
          </a:prstGeom>
        </p:spPr>
      </p:pic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107FFA4C-3C0D-4E35-9985-6320231BAFF3}"/>
              </a:ext>
            </a:extLst>
          </p:cNvPr>
          <p:cNvSpPr txBox="1">
            <a:spLocks/>
          </p:cNvSpPr>
          <p:nvPr/>
        </p:nvSpPr>
        <p:spPr>
          <a:xfrm>
            <a:off x="758350" y="2708920"/>
            <a:ext cx="3741642" cy="93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1148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F2B0B-8CCF-4C36-9555-1B639DF8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Привлекательная упаковка для клиентов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8ADE4D-09B0-48B7-A2D8-19B775858B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23959" r="1920" b="13541"/>
          <a:stretch/>
        </p:blipFill>
        <p:spPr>
          <a:xfrm>
            <a:off x="467544" y="1772816"/>
            <a:ext cx="4227590" cy="370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DC8451-B3C1-42A7-BD23-E98FE1A42E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7951" r="1000" b="11150"/>
          <a:stretch/>
        </p:blipFill>
        <p:spPr>
          <a:xfrm>
            <a:off x="4675099" y="1772816"/>
            <a:ext cx="4411731" cy="370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53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B9965-3BFC-48AC-A2C4-D5D85189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Историческое  качество </a:t>
            </a:r>
            <a:r>
              <a:rPr lang="en-US" dirty="0"/>
              <a:t>ARDES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D6FD87-DE04-4203-B814-12E069587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1844824"/>
            <a:ext cx="8280920" cy="31683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 </a:t>
            </a:r>
            <a:r>
              <a:rPr lang="ru-RU" sz="2400" dirty="0"/>
              <a:t>Продукты </a:t>
            </a:r>
            <a:r>
              <a:rPr lang="en-US" sz="2400" dirty="0"/>
              <a:t>«Made in France»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Отличное соотношение цены и качества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Высокое удерживание всегда близко к 100%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Благополучие и здоровье животных в центре наших забот</a:t>
            </a:r>
            <a:endParaRPr lang="en-US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359AFE-AB52-4E5A-9BFD-7E1913506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179" y="1845785"/>
            <a:ext cx="1114354" cy="16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539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ARDES">
      <a:dk1>
        <a:srgbClr val="0B1F2C"/>
      </a:dk1>
      <a:lt1>
        <a:srgbClr val="FFFFFF"/>
      </a:lt1>
      <a:dk2>
        <a:srgbClr val="0B1F2C"/>
      </a:dk2>
      <a:lt2>
        <a:srgbClr val="FFFFFF"/>
      </a:lt2>
      <a:accent1>
        <a:srgbClr val="BD4700"/>
      </a:accent1>
      <a:accent2>
        <a:srgbClr val="BD4700"/>
      </a:accent2>
      <a:accent3>
        <a:srgbClr val="AF851E"/>
      </a:accent3>
      <a:accent4>
        <a:srgbClr val="AF851E"/>
      </a:accent4>
      <a:accent5>
        <a:srgbClr val="0B1F2C"/>
      </a:accent5>
      <a:accent6>
        <a:srgbClr val="0B1F2C"/>
      </a:accent6>
      <a:hlink>
        <a:srgbClr val="BD4700"/>
      </a:hlink>
      <a:folHlink>
        <a:srgbClr val="AF851E"/>
      </a:folHlink>
    </a:clrScheme>
    <a:fontScheme name="Thème ARD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2071</TotalTime>
  <Words>151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Wingdings</vt:lpstr>
      <vt:lpstr>Thème Office</vt:lpstr>
      <vt:lpstr>ARDES с гордостью представляет свою новую бирку Feedlot</vt:lpstr>
      <vt:lpstr>Преимущества использования</vt:lpstr>
      <vt:lpstr>Возможности Feedlot</vt:lpstr>
      <vt:lpstr>Размеры, цены и цвета бирки Feedlot</vt:lpstr>
      <vt:lpstr> Аппликаторы ARDES для бирок Feedlot </vt:lpstr>
      <vt:lpstr>Привлекательная упаковка для клиентов</vt:lpstr>
      <vt:lpstr>Историческое  качество ARDES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Secrétaire 1</dc:creator>
  <cp:lastModifiedBy>Ирина Головкова</cp:lastModifiedBy>
  <cp:revision>171</cp:revision>
  <cp:lastPrinted>2017-12-07T13:54:44Z</cp:lastPrinted>
  <dcterms:created xsi:type="dcterms:W3CDTF">2012-01-30T08:36:04Z</dcterms:created>
  <dcterms:modified xsi:type="dcterms:W3CDTF">2019-05-22T09:06:35Z</dcterms:modified>
</cp:coreProperties>
</file>